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9" r:id="rId4"/>
    <p:sldMasterId id="2147483736" r:id="rId5"/>
  </p:sldMasterIdLst>
  <p:notesMasterIdLst>
    <p:notesMasterId r:id="rId14"/>
  </p:notesMasterIdLst>
  <p:sldIdLst>
    <p:sldId id="399" r:id="rId6"/>
    <p:sldId id="664" r:id="rId7"/>
    <p:sldId id="363" r:id="rId8"/>
    <p:sldId id="840" r:id="rId9"/>
    <p:sldId id="865" r:id="rId10"/>
    <p:sldId id="864" r:id="rId11"/>
    <p:sldId id="384" r:id="rId12"/>
    <p:sldId id="394" r:id="rId13"/>
  </p:sldIdLst>
  <p:sldSz cx="12192000" cy="6858000"/>
  <p:notesSz cx="6797675" cy="9928225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19"/>
      <p:italic r:id="rId19"/>
      <p:boldItalic r:id="rId19"/>
    </p:embeddedFont>
    <p:embeddedFont>
      <p:font typeface="Corbel" panose="020B0503020204020204" pitchFamily="34" charset="0"/>
      <p:regular r:id="rId19"/>
      <p:bold r:id="rId19"/>
      <p:italic r:id="rId19"/>
      <p:boldItalic r:id="rId19"/>
    </p:embeddedFont>
    <p:embeddedFont>
      <p:font typeface="Museo Sans 300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emplates" id="{ADC72016-47F5-B14D-8E16-40AFB5D83F10}">
          <p14:sldIdLst>
            <p14:sldId id="399"/>
            <p14:sldId id="664"/>
            <p14:sldId id="363"/>
            <p14:sldId id="840"/>
            <p14:sldId id="865"/>
            <p14:sldId id="864"/>
            <p14:sldId id="384"/>
            <p14:sldId id="3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uan Luis Salazar" initials="JS" lastIdx="3" clrIdx="6">
    <p:extLst>
      <p:ext uri="{19B8F6BF-5375-455C-9EA6-DF929625EA0E}">
        <p15:presenceInfo xmlns:p15="http://schemas.microsoft.com/office/powerpoint/2012/main" userId="S::jsalazar@gcfund.org::3541bb82-b81b-437e-a320-528e5292ef30" providerId="AD"/>
      </p:ext>
    </p:extLst>
  </p:cmAuthor>
  <p:cmAuthor id="1" name="SK" initials="SK" lastIdx="1" clrIdx="0">
    <p:extLst>
      <p:ext uri="{19B8F6BF-5375-455C-9EA6-DF929625EA0E}">
        <p15:presenceInfo xmlns:p15="http://schemas.microsoft.com/office/powerpoint/2012/main" userId="SK" providerId="None"/>
      </p:ext>
    </p:extLst>
  </p:cmAuthor>
  <p:cmAuthor id="8" name="Lixiang Wang" initials="LW" lastIdx="1" clrIdx="7">
    <p:extLst>
      <p:ext uri="{19B8F6BF-5375-455C-9EA6-DF929625EA0E}">
        <p15:presenceInfo xmlns:p15="http://schemas.microsoft.com/office/powerpoint/2012/main" userId="S::lwang@gcfund.org::665987e2-6058-4449-af63-cf831297cb54" providerId="AD"/>
      </p:ext>
    </p:extLst>
  </p:cmAuthor>
  <p:cmAuthor id="2" name="Darren Karjama" initials="DK" lastIdx="1" clrIdx="1">
    <p:extLst>
      <p:ext uri="{19B8F6BF-5375-455C-9EA6-DF929625EA0E}">
        <p15:presenceInfo xmlns:p15="http://schemas.microsoft.com/office/powerpoint/2012/main" userId="S::dkarjama@gcfund.org::c65041c0-6cfe-479a-9b25-d214079642b6" providerId="AD"/>
      </p:ext>
    </p:extLst>
  </p:cmAuthor>
  <p:cmAuthor id="9" name="Ramona Calin" initials="RC" lastIdx="1" clrIdx="8">
    <p:extLst>
      <p:ext uri="{19B8F6BF-5375-455C-9EA6-DF929625EA0E}">
        <p15:presenceInfo xmlns:p15="http://schemas.microsoft.com/office/powerpoint/2012/main" userId="S::rcalin@gcfund.org::18ee4139-4770-4f01-b189-d59119e0ccf0" providerId="AD"/>
      </p:ext>
    </p:extLst>
  </p:cmAuthor>
  <p:cmAuthor id="3" name="Solongo Khurelbaatar" initials="SK" lastIdx="45" clrIdx="2">
    <p:extLst>
      <p:ext uri="{19B8F6BF-5375-455C-9EA6-DF929625EA0E}">
        <p15:presenceInfo xmlns:p15="http://schemas.microsoft.com/office/powerpoint/2012/main" userId="S::skhurelbaatar@gcfund.org::77cdf87e-a71d-48ca-8735-be0473e08a81" providerId="AD"/>
      </p:ext>
    </p:extLst>
  </p:cmAuthor>
  <p:cmAuthor id="10" name="Julija Kuklyte" initials="JK" lastIdx="3" clrIdx="9">
    <p:extLst>
      <p:ext uri="{19B8F6BF-5375-455C-9EA6-DF929625EA0E}">
        <p15:presenceInfo xmlns:p15="http://schemas.microsoft.com/office/powerpoint/2012/main" userId="S::jkuklyte@gcfund.org::d6250a6d-28ac-4079-b48f-28df20e8fda6" providerId="AD"/>
      </p:ext>
    </p:extLst>
  </p:cmAuthor>
  <p:cmAuthor id="4" name="Kate Eunyoung Chang" initials="KC" lastIdx="4" clrIdx="3">
    <p:extLst>
      <p:ext uri="{19B8F6BF-5375-455C-9EA6-DF929625EA0E}">
        <p15:presenceInfo xmlns:p15="http://schemas.microsoft.com/office/powerpoint/2012/main" userId="S::kchang@gcfund.org::c950e632-c1ab-4fd6-a2cd-96f311457324" providerId="AD"/>
      </p:ext>
    </p:extLst>
  </p:cmAuthor>
  <p:cmAuthor id="11" name="Zacharias Malik" initials="ZM" lastIdx="2" clrIdx="10">
    <p:extLst>
      <p:ext uri="{19B8F6BF-5375-455C-9EA6-DF929625EA0E}">
        <p15:presenceInfo xmlns:p15="http://schemas.microsoft.com/office/powerpoint/2012/main" userId="S::zmalik@gcfund.org::d967410f-afd6-4464-83d5-7f53bc97c393" providerId="AD"/>
      </p:ext>
    </p:extLst>
  </p:cmAuthor>
  <p:cmAuthor id="5" name="Drazen Kucan" initials="DK" lastIdx="1" clrIdx="4">
    <p:extLst>
      <p:ext uri="{19B8F6BF-5375-455C-9EA6-DF929625EA0E}">
        <p15:presenceInfo xmlns:p15="http://schemas.microsoft.com/office/powerpoint/2012/main" userId="S::dkucan@gcfund.org::de16b0cc-f2ce-4d93-9f57-5667a4af7d35" providerId="AD"/>
      </p:ext>
    </p:extLst>
  </p:cmAuthor>
  <p:cmAuthor id="6" name="Juan Chang" initials="JC" lastIdx="2" clrIdx="5">
    <p:extLst>
      <p:ext uri="{19B8F6BF-5375-455C-9EA6-DF929625EA0E}">
        <p15:presenceInfo xmlns:p15="http://schemas.microsoft.com/office/powerpoint/2012/main" userId="S::jchang@gcfund.org::e9ef7b5e-78a4-4f8b-b75f-0fcb9f56a1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1CF"/>
    <a:srgbClr val="CCF3C9"/>
    <a:srgbClr val="C6E4EA"/>
    <a:srgbClr val="59A753"/>
    <a:srgbClr val="34A1B6"/>
    <a:srgbClr val="7F7F7F"/>
    <a:srgbClr val="16444D"/>
    <a:srgbClr val="284A1B"/>
    <a:srgbClr val="547332"/>
    <a:srgbClr val="284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19" autoAdjust="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NUL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EF11D-D1F5-4AD2-829F-F39F990286A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D4ED85-11A0-4461-9EDD-C789AD19DD97}">
      <dgm:prSet phldrT="[Text]"/>
      <dgm:spPr/>
      <dgm:t>
        <a:bodyPr/>
        <a:lstStyle/>
        <a:p>
          <a:r>
            <a:rPr lang="en-US" dirty="0"/>
            <a:t>Stage I: Proposal Development Phase</a:t>
          </a:r>
        </a:p>
      </dgm:t>
    </dgm:pt>
    <dgm:pt modelId="{42888CB9-A2CF-49C1-B2AF-307B09E934EA}" type="parTrans" cxnId="{23F03CE5-4197-4B8F-9CC1-54889456C1B9}">
      <dgm:prSet/>
      <dgm:spPr/>
      <dgm:t>
        <a:bodyPr/>
        <a:lstStyle/>
        <a:p>
          <a:endParaRPr lang="en-US"/>
        </a:p>
      </dgm:t>
    </dgm:pt>
    <dgm:pt modelId="{426255C0-D407-4426-828E-86A7929A3AC6}" type="sibTrans" cxnId="{23F03CE5-4197-4B8F-9CC1-54889456C1B9}">
      <dgm:prSet/>
      <dgm:spPr/>
      <dgm:t>
        <a:bodyPr/>
        <a:lstStyle/>
        <a:p>
          <a:endParaRPr lang="en-US"/>
        </a:p>
      </dgm:t>
    </dgm:pt>
    <dgm:pt modelId="{3D7A0AB9-0E10-4190-9DEB-E68136BF0FB3}">
      <dgm:prSet phldrT="[Text]"/>
      <dgm:spPr/>
      <dgm:t>
        <a:bodyPr/>
        <a:lstStyle/>
        <a:p>
          <a:r>
            <a:rPr lang="en-US" dirty="0"/>
            <a:t>Begin engaging with relevant government agencies to develop concept</a:t>
          </a:r>
        </a:p>
      </dgm:t>
    </dgm:pt>
    <dgm:pt modelId="{8DFE07A7-6C08-475C-B7EB-D096C3A185A0}" type="parTrans" cxnId="{641F4A26-AEE2-4F64-8397-C267069AC2FF}">
      <dgm:prSet/>
      <dgm:spPr/>
      <dgm:t>
        <a:bodyPr/>
        <a:lstStyle/>
        <a:p>
          <a:endParaRPr lang="en-US"/>
        </a:p>
      </dgm:t>
    </dgm:pt>
    <dgm:pt modelId="{57B4916A-6DE7-46C1-9DD9-6677B042D4C6}" type="sibTrans" cxnId="{641F4A26-AEE2-4F64-8397-C267069AC2FF}">
      <dgm:prSet/>
      <dgm:spPr/>
      <dgm:t>
        <a:bodyPr/>
        <a:lstStyle/>
        <a:p>
          <a:endParaRPr lang="en-US"/>
        </a:p>
      </dgm:t>
    </dgm:pt>
    <dgm:pt modelId="{30796895-6E51-49BB-9BC0-F0DF14B91477}">
      <dgm:prSet phldrT="[Text]"/>
      <dgm:spPr/>
      <dgm:t>
        <a:bodyPr/>
        <a:lstStyle/>
        <a:p>
          <a:r>
            <a:rPr lang="en-US" dirty="0"/>
            <a:t>Select Delivery Partner that fits project management needs not necessarily technical needs (Delivery Partner can either be AE or organization that has passed FMCA)</a:t>
          </a:r>
        </a:p>
      </dgm:t>
    </dgm:pt>
    <dgm:pt modelId="{CEF4C287-E2E4-4460-8D70-9E28A8C1AF0C}" type="parTrans" cxnId="{8C2C37BD-6026-4D9A-B064-E953C3D16466}">
      <dgm:prSet/>
      <dgm:spPr/>
      <dgm:t>
        <a:bodyPr/>
        <a:lstStyle/>
        <a:p>
          <a:endParaRPr lang="en-US"/>
        </a:p>
      </dgm:t>
    </dgm:pt>
    <dgm:pt modelId="{782CC49D-AF6A-4D6F-95AD-3B57ACAE1444}" type="sibTrans" cxnId="{8C2C37BD-6026-4D9A-B064-E953C3D16466}">
      <dgm:prSet/>
      <dgm:spPr/>
      <dgm:t>
        <a:bodyPr/>
        <a:lstStyle/>
        <a:p>
          <a:endParaRPr lang="en-US"/>
        </a:p>
      </dgm:t>
    </dgm:pt>
    <dgm:pt modelId="{9219E1B8-E7E4-488F-AD83-AD127C65DDD3}">
      <dgm:prSet phldrT="[Text]"/>
      <dgm:spPr/>
      <dgm:t>
        <a:bodyPr/>
        <a:lstStyle/>
        <a:p>
          <a:r>
            <a:rPr lang="en-US" dirty="0"/>
            <a:t>Stage II: Appraisal</a:t>
          </a:r>
        </a:p>
      </dgm:t>
    </dgm:pt>
    <dgm:pt modelId="{11D55B94-40CF-48CA-94EE-B59850AECA67}" type="parTrans" cxnId="{273FAD74-D028-42E5-BA3A-910D69ED495C}">
      <dgm:prSet/>
      <dgm:spPr/>
      <dgm:t>
        <a:bodyPr/>
        <a:lstStyle/>
        <a:p>
          <a:endParaRPr lang="en-US"/>
        </a:p>
      </dgm:t>
    </dgm:pt>
    <dgm:pt modelId="{7A40EB05-06D0-458E-BC4F-3EDCCD33315A}" type="sibTrans" cxnId="{273FAD74-D028-42E5-BA3A-910D69ED495C}">
      <dgm:prSet/>
      <dgm:spPr/>
      <dgm:t>
        <a:bodyPr/>
        <a:lstStyle/>
        <a:p>
          <a:endParaRPr lang="en-US"/>
        </a:p>
      </dgm:t>
    </dgm:pt>
    <dgm:pt modelId="{81CE0D9F-4307-4A72-BC77-30C120CE34BE}">
      <dgm:prSet phldrT="[Text]"/>
      <dgm:spPr/>
      <dgm:t>
        <a:bodyPr/>
        <a:lstStyle/>
        <a:p>
          <a:r>
            <a:rPr lang="en-US" dirty="0"/>
            <a:t>GCF Regional Officer will provide early feedback to NDA and DP to help strengthen the proposal and to make sure it is in line with GCF policies and practices</a:t>
          </a:r>
        </a:p>
      </dgm:t>
    </dgm:pt>
    <dgm:pt modelId="{11BC8C5B-73D5-459A-A7AB-8C20A18B85F9}" type="parTrans" cxnId="{2EE4629A-AAD2-4BC3-B72D-1A27B84BE2C7}">
      <dgm:prSet/>
      <dgm:spPr/>
      <dgm:t>
        <a:bodyPr/>
        <a:lstStyle/>
        <a:p>
          <a:endParaRPr lang="en-US"/>
        </a:p>
      </dgm:t>
    </dgm:pt>
    <dgm:pt modelId="{698293D8-F3A7-452E-B6BC-362254B6A60F}" type="sibTrans" cxnId="{2EE4629A-AAD2-4BC3-B72D-1A27B84BE2C7}">
      <dgm:prSet/>
      <dgm:spPr/>
      <dgm:t>
        <a:bodyPr/>
        <a:lstStyle/>
        <a:p>
          <a:endParaRPr lang="en-US"/>
        </a:p>
      </dgm:t>
    </dgm:pt>
    <dgm:pt modelId="{76A183BA-0A5D-4150-AF9E-6E9E6A02B350}">
      <dgm:prSet phldrT="[Text]"/>
      <dgm:spPr/>
      <dgm:t>
        <a:bodyPr/>
        <a:lstStyle/>
        <a:p>
          <a:r>
            <a:rPr lang="en-US" dirty="0"/>
            <a:t>GCF Regional Officer to decide when proposal is ready for appraisal process which consists of an  interdivisional review and sent back to the NDA/DP (potentially multiple rounds)</a:t>
          </a:r>
        </a:p>
      </dgm:t>
    </dgm:pt>
    <dgm:pt modelId="{476BFA16-2A1E-460C-A0F6-2C880442C569}" type="parTrans" cxnId="{223A456A-E317-4710-83A0-A023E478C73C}">
      <dgm:prSet/>
      <dgm:spPr/>
      <dgm:t>
        <a:bodyPr/>
        <a:lstStyle/>
        <a:p>
          <a:endParaRPr lang="en-US"/>
        </a:p>
      </dgm:t>
    </dgm:pt>
    <dgm:pt modelId="{FF8C8381-D082-4FB7-A5C7-2FF4C3D5630C}" type="sibTrans" cxnId="{223A456A-E317-4710-83A0-A023E478C73C}">
      <dgm:prSet/>
      <dgm:spPr/>
      <dgm:t>
        <a:bodyPr/>
        <a:lstStyle/>
        <a:p>
          <a:endParaRPr lang="en-US"/>
        </a:p>
      </dgm:t>
    </dgm:pt>
    <dgm:pt modelId="{B160BDCE-20D3-4170-A7B9-5512AB255B9E}">
      <dgm:prSet phldrT="[Text]"/>
      <dgm:spPr/>
      <dgm:t>
        <a:bodyPr/>
        <a:lstStyle/>
        <a:p>
          <a:r>
            <a:rPr lang="en-US" dirty="0"/>
            <a:t>Stage III: Approval </a:t>
          </a:r>
        </a:p>
      </dgm:t>
    </dgm:pt>
    <dgm:pt modelId="{5E8AC54B-58AC-4BAA-985E-97F9A7773F9F}" type="parTrans" cxnId="{6F98AEF8-09BE-41A2-AD70-58F881A77D3F}">
      <dgm:prSet/>
      <dgm:spPr/>
      <dgm:t>
        <a:bodyPr/>
        <a:lstStyle/>
        <a:p>
          <a:endParaRPr lang="en-US"/>
        </a:p>
      </dgm:t>
    </dgm:pt>
    <dgm:pt modelId="{149BAE42-261C-41E8-9610-7B40C40763E5}" type="sibTrans" cxnId="{6F98AEF8-09BE-41A2-AD70-58F881A77D3F}">
      <dgm:prSet/>
      <dgm:spPr/>
      <dgm:t>
        <a:bodyPr/>
        <a:lstStyle/>
        <a:p>
          <a:endParaRPr lang="en-US"/>
        </a:p>
      </dgm:t>
    </dgm:pt>
    <dgm:pt modelId="{D5947E22-47CA-4845-B1C9-C2076F01A081}">
      <dgm:prSet phldrT="[Text]"/>
      <dgm:spPr/>
      <dgm:t>
        <a:bodyPr/>
        <a:lstStyle/>
        <a:p>
          <a:r>
            <a:rPr lang="en-US" dirty="0"/>
            <a:t>RWG can either endorse or not endorse a proposal. In many cases a proposal is endorse with conditions. The Regional Officers will work with the NDA and DP to address the RWG conditions. </a:t>
          </a:r>
        </a:p>
      </dgm:t>
    </dgm:pt>
    <dgm:pt modelId="{2B46A928-7FE7-487D-8FEF-6E0B619BD9EF}" type="parTrans" cxnId="{BF0C66A6-3648-4AA9-89DD-1AEBFB6AE020}">
      <dgm:prSet/>
      <dgm:spPr/>
      <dgm:t>
        <a:bodyPr/>
        <a:lstStyle/>
        <a:p>
          <a:endParaRPr lang="en-US"/>
        </a:p>
      </dgm:t>
    </dgm:pt>
    <dgm:pt modelId="{7914960A-0467-4EFD-8B1A-85676E8AC36A}" type="sibTrans" cxnId="{BF0C66A6-3648-4AA9-89DD-1AEBFB6AE020}">
      <dgm:prSet/>
      <dgm:spPr/>
      <dgm:t>
        <a:bodyPr/>
        <a:lstStyle/>
        <a:p>
          <a:endParaRPr lang="en-US"/>
        </a:p>
      </dgm:t>
    </dgm:pt>
    <dgm:pt modelId="{6C4FAE45-485D-4974-8488-1E575AA522B2}">
      <dgm:prSet phldrT="[Text]"/>
      <dgm:spPr/>
      <dgm:t>
        <a:bodyPr/>
        <a:lstStyle/>
        <a:p>
          <a:r>
            <a:rPr lang="en-US" dirty="0"/>
            <a:t>Once all RWG conditions are fully addressed, the proposal is submitted to the Deputy Executive Director for approval (final approving authority)</a:t>
          </a:r>
        </a:p>
      </dgm:t>
    </dgm:pt>
    <dgm:pt modelId="{F2C4F1EA-3557-415B-A17F-21243F520AEA}" type="parTrans" cxnId="{3D09437C-7123-4279-9965-9336BF12C6CC}">
      <dgm:prSet/>
      <dgm:spPr/>
      <dgm:t>
        <a:bodyPr/>
        <a:lstStyle/>
        <a:p>
          <a:endParaRPr lang="en-US"/>
        </a:p>
      </dgm:t>
    </dgm:pt>
    <dgm:pt modelId="{7B339774-7490-4E94-BEBC-93210A9A169B}" type="sibTrans" cxnId="{3D09437C-7123-4279-9965-9336BF12C6CC}">
      <dgm:prSet/>
      <dgm:spPr/>
      <dgm:t>
        <a:bodyPr/>
        <a:lstStyle/>
        <a:p>
          <a:endParaRPr lang="en-US"/>
        </a:p>
      </dgm:t>
    </dgm:pt>
    <dgm:pt modelId="{5B4FB3C8-01C6-4069-9C3C-F351CD0F7594}">
      <dgm:prSet phldrT="[Text]"/>
      <dgm:spPr/>
      <dgm:t>
        <a:bodyPr/>
        <a:lstStyle/>
        <a:p>
          <a:r>
            <a:rPr lang="en-US" dirty="0"/>
            <a:t>Familiarize yourself with GCF Readiness template and Guidebook (new one will soon be updated)</a:t>
          </a:r>
        </a:p>
      </dgm:t>
    </dgm:pt>
    <dgm:pt modelId="{28D0CA27-FA2F-405A-9ED8-FEF97C95142C}" type="parTrans" cxnId="{128F59F8-B0A3-4F39-8361-F8DCA5E2C386}">
      <dgm:prSet/>
      <dgm:spPr/>
      <dgm:t>
        <a:bodyPr/>
        <a:lstStyle/>
        <a:p>
          <a:endParaRPr lang="en-US"/>
        </a:p>
      </dgm:t>
    </dgm:pt>
    <dgm:pt modelId="{0F8DC3A8-360D-4850-909F-C8ED14C4372F}" type="sibTrans" cxnId="{128F59F8-B0A3-4F39-8361-F8DCA5E2C386}">
      <dgm:prSet/>
      <dgm:spPr/>
      <dgm:t>
        <a:bodyPr/>
        <a:lstStyle/>
        <a:p>
          <a:endParaRPr lang="en-US"/>
        </a:p>
      </dgm:t>
    </dgm:pt>
    <dgm:pt modelId="{CE3B4A4F-7FE8-4F38-8A24-E9BE9E2C2BC9}">
      <dgm:prSet phldrT="[Text]"/>
      <dgm:spPr/>
      <dgm:t>
        <a:bodyPr/>
        <a:lstStyle/>
        <a:p>
          <a:r>
            <a:rPr lang="en-US" dirty="0"/>
            <a:t>Engage with GCF Regional Officer to develop proposal. </a:t>
          </a:r>
        </a:p>
      </dgm:t>
    </dgm:pt>
    <dgm:pt modelId="{86CA6423-FEF4-4EB3-8724-A48C0F168E0F}" type="parTrans" cxnId="{B8A133B5-6F5D-4483-870E-80CE714F39B3}">
      <dgm:prSet/>
      <dgm:spPr/>
      <dgm:t>
        <a:bodyPr/>
        <a:lstStyle/>
        <a:p>
          <a:endParaRPr lang="en-US"/>
        </a:p>
      </dgm:t>
    </dgm:pt>
    <dgm:pt modelId="{9B89833F-41A2-41A5-80B3-B4F15949DF42}" type="sibTrans" cxnId="{B8A133B5-6F5D-4483-870E-80CE714F39B3}">
      <dgm:prSet/>
      <dgm:spPr/>
      <dgm:t>
        <a:bodyPr/>
        <a:lstStyle/>
        <a:p>
          <a:endParaRPr lang="en-US"/>
        </a:p>
      </dgm:t>
    </dgm:pt>
    <dgm:pt modelId="{138668F9-7865-4710-91FD-823BCC0E9321}">
      <dgm:prSet phldrT="[Text]"/>
      <dgm:spPr/>
      <dgm:t>
        <a:bodyPr/>
        <a:lstStyle/>
        <a:p>
          <a:r>
            <a:rPr lang="en-US" dirty="0"/>
            <a:t>After interdivisional review comments are addressed sufficiently, the proposal is submitted to the Readiness Working Group (RWG) for endorsement</a:t>
          </a:r>
        </a:p>
      </dgm:t>
    </dgm:pt>
    <dgm:pt modelId="{D239F4B0-ADE8-4FF8-ACD0-C3A8B2E6C1A9}" type="parTrans" cxnId="{C9153055-A481-4009-AED5-33BEEDE3BDB0}">
      <dgm:prSet/>
      <dgm:spPr/>
      <dgm:t>
        <a:bodyPr/>
        <a:lstStyle/>
        <a:p>
          <a:endParaRPr lang="en-US"/>
        </a:p>
      </dgm:t>
    </dgm:pt>
    <dgm:pt modelId="{282B6BAE-6A59-4298-B9F1-DB8E0D49C6AA}" type="sibTrans" cxnId="{C9153055-A481-4009-AED5-33BEEDE3BDB0}">
      <dgm:prSet/>
      <dgm:spPr/>
      <dgm:t>
        <a:bodyPr/>
        <a:lstStyle/>
        <a:p>
          <a:endParaRPr lang="en-US"/>
        </a:p>
      </dgm:t>
    </dgm:pt>
    <dgm:pt modelId="{F522D07C-CCDC-46EE-8DFC-33D84BB13596}">
      <dgm:prSet phldrT="[Text]"/>
      <dgm:spPr/>
      <dgm:t>
        <a:bodyPr/>
        <a:lstStyle/>
        <a:p>
          <a:r>
            <a:rPr lang="en-US" dirty="0"/>
            <a:t>Upon approval, GCF will notify the NDA officially and hand over contracting and implementation to UNOPS</a:t>
          </a:r>
        </a:p>
      </dgm:t>
    </dgm:pt>
    <dgm:pt modelId="{2B7ED631-1457-4694-9C8A-38437D1D5CA1}" type="parTrans" cxnId="{AE984015-618B-494C-8172-1F8BD15EABCF}">
      <dgm:prSet/>
      <dgm:spPr/>
      <dgm:t>
        <a:bodyPr/>
        <a:lstStyle/>
        <a:p>
          <a:endParaRPr lang="en-US"/>
        </a:p>
      </dgm:t>
    </dgm:pt>
    <dgm:pt modelId="{02E50B7A-8817-478A-8F5D-05B520FBB8A5}" type="sibTrans" cxnId="{AE984015-618B-494C-8172-1F8BD15EABCF}">
      <dgm:prSet/>
      <dgm:spPr/>
      <dgm:t>
        <a:bodyPr/>
        <a:lstStyle/>
        <a:p>
          <a:endParaRPr lang="en-US"/>
        </a:p>
      </dgm:t>
    </dgm:pt>
    <dgm:pt modelId="{F3EE1439-5002-4A50-B5C1-B25B7F64B992}" type="pres">
      <dgm:prSet presAssocID="{67AEF11D-D1F5-4AD2-829F-F39F990286A1}" presName="linearFlow" presStyleCnt="0">
        <dgm:presLayoutVars>
          <dgm:dir/>
          <dgm:animLvl val="lvl"/>
          <dgm:resizeHandles val="exact"/>
        </dgm:presLayoutVars>
      </dgm:prSet>
      <dgm:spPr/>
    </dgm:pt>
    <dgm:pt modelId="{69F98905-A848-4099-9F57-57A3C1AFF21E}" type="pres">
      <dgm:prSet presAssocID="{5AD4ED85-11A0-4461-9EDD-C789AD19DD97}" presName="composite" presStyleCnt="0"/>
      <dgm:spPr/>
    </dgm:pt>
    <dgm:pt modelId="{0F91DC86-9F6C-482F-B6A8-FB6F3B06DC24}" type="pres">
      <dgm:prSet presAssocID="{5AD4ED85-11A0-4461-9EDD-C789AD19DD9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18983B7-AB13-4E44-953F-1CEB80AD0CCE}" type="pres">
      <dgm:prSet presAssocID="{5AD4ED85-11A0-4461-9EDD-C789AD19DD97}" presName="descendantText" presStyleLbl="alignAcc1" presStyleIdx="0" presStyleCnt="3" custLinFactNeighborX="668" custLinFactNeighborY="-7888">
        <dgm:presLayoutVars>
          <dgm:bulletEnabled val="1"/>
        </dgm:presLayoutVars>
      </dgm:prSet>
      <dgm:spPr/>
    </dgm:pt>
    <dgm:pt modelId="{ADDDCC96-1439-47FA-85BA-E7D674BE5B49}" type="pres">
      <dgm:prSet presAssocID="{426255C0-D407-4426-828E-86A7929A3AC6}" presName="sp" presStyleCnt="0"/>
      <dgm:spPr/>
    </dgm:pt>
    <dgm:pt modelId="{BB7595F4-2E39-46D3-9BCD-7F1ADED740A5}" type="pres">
      <dgm:prSet presAssocID="{9219E1B8-E7E4-488F-AD83-AD127C65DDD3}" presName="composite" presStyleCnt="0"/>
      <dgm:spPr/>
    </dgm:pt>
    <dgm:pt modelId="{006BBC63-E275-4703-ABE4-748D6C6B622B}" type="pres">
      <dgm:prSet presAssocID="{9219E1B8-E7E4-488F-AD83-AD127C65DDD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C31F123-90CD-4B60-B84B-073E7B1A8FD5}" type="pres">
      <dgm:prSet presAssocID="{9219E1B8-E7E4-488F-AD83-AD127C65DDD3}" presName="descendantText" presStyleLbl="alignAcc1" presStyleIdx="1" presStyleCnt="3">
        <dgm:presLayoutVars>
          <dgm:bulletEnabled val="1"/>
        </dgm:presLayoutVars>
      </dgm:prSet>
      <dgm:spPr/>
    </dgm:pt>
    <dgm:pt modelId="{84CFD6BF-8DCA-4581-A35F-8A92BA4B224B}" type="pres">
      <dgm:prSet presAssocID="{7A40EB05-06D0-458E-BC4F-3EDCCD33315A}" presName="sp" presStyleCnt="0"/>
      <dgm:spPr/>
    </dgm:pt>
    <dgm:pt modelId="{67566D46-B31E-41CB-9590-9C59C0DD073E}" type="pres">
      <dgm:prSet presAssocID="{B160BDCE-20D3-4170-A7B9-5512AB255B9E}" presName="composite" presStyleCnt="0"/>
      <dgm:spPr/>
    </dgm:pt>
    <dgm:pt modelId="{2D188E5D-0FD9-4440-B979-35B12C1FEAEF}" type="pres">
      <dgm:prSet presAssocID="{B160BDCE-20D3-4170-A7B9-5512AB255B9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B973413-7FB1-4D67-AF4A-0E0FC161A413}" type="pres">
      <dgm:prSet presAssocID="{B160BDCE-20D3-4170-A7B9-5512AB255B9E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EA8C401-A74A-4B90-BFDF-94D7EB63A5E3}" type="presOf" srcId="{D5947E22-47CA-4845-B1C9-C2076F01A081}" destId="{8B973413-7FB1-4D67-AF4A-0E0FC161A413}" srcOrd="0" destOrd="0" presId="urn:microsoft.com/office/officeart/2005/8/layout/chevron2"/>
    <dgm:cxn modelId="{AE984015-618B-494C-8172-1F8BD15EABCF}" srcId="{B160BDCE-20D3-4170-A7B9-5512AB255B9E}" destId="{F522D07C-CCDC-46EE-8DFC-33D84BB13596}" srcOrd="2" destOrd="0" parTransId="{2B7ED631-1457-4694-9C8A-38437D1D5CA1}" sibTransId="{02E50B7A-8817-478A-8F5D-05B520FBB8A5}"/>
    <dgm:cxn modelId="{641F4A26-AEE2-4F64-8397-C267069AC2FF}" srcId="{5AD4ED85-11A0-4461-9EDD-C789AD19DD97}" destId="{3D7A0AB9-0E10-4190-9DEB-E68136BF0FB3}" srcOrd="0" destOrd="0" parTransId="{8DFE07A7-6C08-475C-B7EB-D096C3A185A0}" sibTransId="{57B4916A-6DE7-46C1-9DD9-6677B042D4C6}"/>
    <dgm:cxn modelId="{16B6045D-7AB2-4401-B4E9-BA948E90D884}" type="presOf" srcId="{3D7A0AB9-0E10-4190-9DEB-E68136BF0FB3}" destId="{418983B7-AB13-4E44-953F-1CEB80AD0CCE}" srcOrd="0" destOrd="0" presId="urn:microsoft.com/office/officeart/2005/8/layout/chevron2"/>
    <dgm:cxn modelId="{7C15F847-E341-4D0F-83C3-CA0487602DC4}" type="presOf" srcId="{B160BDCE-20D3-4170-A7B9-5512AB255B9E}" destId="{2D188E5D-0FD9-4440-B979-35B12C1FEAEF}" srcOrd="0" destOrd="0" presId="urn:microsoft.com/office/officeart/2005/8/layout/chevron2"/>
    <dgm:cxn modelId="{223A456A-E317-4710-83A0-A023E478C73C}" srcId="{9219E1B8-E7E4-488F-AD83-AD127C65DDD3}" destId="{76A183BA-0A5D-4150-AF9E-6E9E6A02B350}" srcOrd="1" destOrd="0" parTransId="{476BFA16-2A1E-460C-A0F6-2C880442C569}" sibTransId="{FF8C8381-D082-4FB7-A5C7-2FF4C3D5630C}"/>
    <dgm:cxn modelId="{273FAD74-D028-42E5-BA3A-910D69ED495C}" srcId="{67AEF11D-D1F5-4AD2-829F-F39F990286A1}" destId="{9219E1B8-E7E4-488F-AD83-AD127C65DDD3}" srcOrd="1" destOrd="0" parTransId="{11D55B94-40CF-48CA-94EE-B59850AECA67}" sibTransId="{7A40EB05-06D0-458E-BC4F-3EDCCD33315A}"/>
    <dgm:cxn modelId="{C9153055-A481-4009-AED5-33BEEDE3BDB0}" srcId="{9219E1B8-E7E4-488F-AD83-AD127C65DDD3}" destId="{138668F9-7865-4710-91FD-823BCC0E9321}" srcOrd="2" destOrd="0" parTransId="{D239F4B0-ADE8-4FF8-ACD0-C3A8B2E6C1A9}" sibTransId="{282B6BAE-6A59-4298-B9F1-DB8E0D49C6AA}"/>
    <dgm:cxn modelId="{29259557-E681-4AC7-8860-C3A1777C43C0}" type="presOf" srcId="{9219E1B8-E7E4-488F-AD83-AD127C65DDD3}" destId="{006BBC63-E275-4703-ABE4-748D6C6B622B}" srcOrd="0" destOrd="0" presId="urn:microsoft.com/office/officeart/2005/8/layout/chevron2"/>
    <dgm:cxn modelId="{3D09437C-7123-4279-9965-9336BF12C6CC}" srcId="{B160BDCE-20D3-4170-A7B9-5512AB255B9E}" destId="{6C4FAE45-485D-4974-8488-1E575AA522B2}" srcOrd="1" destOrd="0" parTransId="{F2C4F1EA-3557-415B-A17F-21243F520AEA}" sibTransId="{7B339774-7490-4E94-BEBC-93210A9A169B}"/>
    <dgm:cxn modelId="{2FDE387E-DE4C-41A1-9CE9-602ECE9D5098}" type="presOf" srcId="{F522D07C-CCDC-46EE-8DFC-33D84BB13596}" destId="{8B973413-7FB1-4D67-AF4A-0E0FC161A413}" srcOrd="0" destOrd="2" presId="urn:microsoft.com/office/officeart/2005/8/layout/chevron2"/>
    <dgm:cxn modelId="{BC33D58E-79F8-4815-849F-55600BDB3EF6}" type="presOf" srcId="{76A183BA-0A5D-4150-AF9E-6E9E6A02B350}" destId="{FC31F123-90CD-4B60-B84B-073E7B1A8FD5}" srcOrd="0" destOrd="1" presId="urn:microsoft.com/office/officeart/2005/8/layout/chevron2"/>
    <dgm:cxn modelId="{54ED1099-35CA-461A-BAF1-CAF6AE34101A}" type="presOf" srcId="{138668F9-7865-4710-91FD-823BCC0E9321}" destId="{FC31F123-90CD-4B60-B84B-073E7B1A8FD5}" srcOrd="0" destOrd="2" presId="urn:microsoft.com/office/officeart/2005/8/layout/chevron2"/>
    <dgm:cxn modelId="{2EE4629A-AAD2-4BC3-B72D-1A27B84BE2C7}" srcId="{9219E1B8-E7E4-488F-AD83-AD127C65DDD3}" destId="{81CE0D9F-4307-4A72-BC77-30C120CE34BE}" srcOrd="0" destOrd="0" parTransId="{11BC8C5B-73D5-459A-A7AB-8C20A18B85F9}" sibTransId="{698293D8-F3A7-452E-B6BC-362254B6A60F}"/>
    <dgm:cxn modelId="{BF0C66A6-3648-4AA9-89DD-1AEBFB6AE020}" srcId="{B160BDCE-20D3-4170-A7B9-5512AB255B9E}" destId="{D5947E22-47CA-4845-B1C9-C2076F01A081}" srcOrd="0" destOrd="0" parTransId="{2B46A928-7FE7-487D-8FEF-6E0B619BD9EF}" sibTransId="{7914960A-0467-4EFD-8B1A-85676E8AC36A}"/>
    <dgm:cxn modelId="{E83CCCA7-A5CF-4B8A-9BBA-10EA9D4E4F0F}" type="presOf" srcId="{6C4FAE45-485D-4974-8488-1E575AA522B2}" destId="{8B973413-7FB1-4D67-AF4A-0E0FC161A413}" srcOrd="0" destOrd="1" presId="urn:microsoft.com/office/officeart/2005/8/layout/chevron2"/>
    <dgm:cxn modelId="{B8A133B5-6F5D-4483-870E-80CE714F39B3}" srcId="{5AD4ED85-11A0-4461-9EDD-C789AD19DD97}" destId="{CE3B4A4F-7FE8-4F38-8A24-E9BE9E2C2BC9}" srcOrd="3" destOrd="0" parTransId="{86CA6423-FEF4-4EB3-8724-A48C0F168E0F}" sibTransId="{9B89833F-41A2-41A5-80B3-B4F15949DF42}"/>
    <dgm:cxn modelId="{8C2C37BD-6026-4D9A-B064-E953C3D16466}" srcId="{5AD4ED85-11A0-4461-9EDD-C789AD19DD97}" destId="{30796895-6E51-49BB-9BC0-F0DF14B91477}" srcOrd="2" destOrd="0" parTransId="{CEF4C287-E2E4-4460-8D70-9E28A8C1AF0C}" sibTransId="{782CC49D-AF6A-4D6F-95AD-3B57ACAE1444}"/>
    <dgm:cxn modelId="{B48E7FD3-2741-44DA-9CD0-D0B5CF6D48B0}" type="presOf" srcId="{67AEF11D-D1F5-4AD2-829F-F39F990286A1}" destId="{F3EE1439-5002-4A50-B5C1-B25B7F64B992}" srcOrd="0" destOrd="0" presId="urn:microsoft.com/office/officeart/2005/8/layout/chevron2"/>
    <dgm:cxn modelId="{23F03CE5-4197-4B8F-9CC1-54889456C1B9}" srcId="{67AEF11D-D1F5-4AD2-829F-F39F990286A1}" destId="{5AD4ED85-11A0-4461-9EDD-C789AD19DD97}" srcOrd="0" destOrd="0" parTransId="{42888CB9-A2CF-49C1-B2AF-307B09E934EA}" sibTransId="{426255C0-D407-4426-828E-86A7929A3AC6}"/>
    <dgm:cxn modelId="{FCCFCCE6-BFD3-493B-B8CF-30AD3EF58100}" type="presOf" srcId="{5AD4ED85-11A0-4461-9EDD-C789AD19DD97}" destId="{0F91DC86-9F6C-482F-B6A8-FB6F3B06DC24}" srcOrd="0" destOrd="0" presId="urn:microsoft.com/office/officeart/2005/8/layout/chevron2"/>
    <dgm:cxn modelId="{7231B8E9-81BC-43E6-A271-B8CCDFC40302}" type="presOf" srcId="{81CE0D9F-4307-4A72-BC77-30C120CE34BE}" destId="{FC31F123-90CD-4B60-B84B-073E7B1A8FD5}" srcOrd="0" destOrd="0" presId="urn:microsoft.com/office/officeart/2005/8/layout/chevron2"/>
    <dgm:cxn modelId="{319148EB-C908-4A84-9EAE-40D04DB696F3}" type="presOf" srcId="{CE3B4A4F-7FE8-4F38-8A24-E9BE9E2C2BC9}" destId="{418983B7-AB13-4E44-953F-1CEB80AD0CCE}" srcOrd="0" destOrd="3" presId="urn:microsoft.com/office/officeart/2005/8/layout/chevron2"/>
    <dgm:cxn modelId="{C3753AEC-F232-44DF-8527-CB13BBA33877}" type="presOf" srcId="{30796895-6E51-49BB-9BC0-F0DF14B91477}" destId="{418983B7-AB13-4E44-953F-1CEB80AD0CCE}" srcOrd="0" destOrd="2" presId="urn:microsoft.com/office/officeart/2005/8/layout/chevron2"/>
    <dgm:cxn modelId="{BF04E7F6-543F-43F5-BE65-CB32D61903F8}" type="presOf" srcId="{5B4FB3C8-01C6-4069-9C3C-F351CD0F7594}" destId="{418983B7-AB13-4E44-953F-1CEB80AD0CCE}" srcOrd="0" destOrd="1" presId="urn:microsoft.com/office/officeart/2005/8/layout/chevron2"/>
    <dgm:cxn modelId="{128F59F8-B0A3-4F39-8361-F8DCA5E2C386}" srcId="{5AD4ED85-11A0-4461-9EDD-C789AD19DD97}" destId="{5B4FB3C8-01C6-4069-9C3C-F351CD0F7594}" srcOrd="1" destOrd="0" parTransId="{28D0CA27-FA2F-405A-9ED8-FEF97C95142C}" sibTransId="{0F8DC3A8-360D-4850-909F-C8ED14C4372F}"/>
    <dgm:cxn modelId="{6F98AEF8-09BE-41A2-AD70-58F881A77D3F}" srcId="{67AEF11D-D1F5-4AD2-829F-F39F990286A1}" destId="{B160BDCE-20D3-4170-A7B9-5512AB255B9E}" srcOrd="2" destOrd="0" parTransId="{5E8AC54B-58AC-4BAA-985E-97F9A7773F9F}" sibTransId="{149BAE42-261C-41E8-9610-7B40C40763E5}"/>
    <dgm:cxn modelId="{0023AAC9-9DA5-4399-9911-2BA6537C0B2D}" type="presParOf" srcId="{F3EE1439-5002-4A50-B5C1-B25B7F64B992}" destId="{69F98905-A848-4099-9F57-57A3C1AFF21E}" srcOrd="0" destOrd="0" presId="urn:microsoft.com/office/officeart/2005/8/layout/chevron2"/>
    <dgm:cxn modelId="{FC467BF9-85E3-404F-9A48-26115814992D}" type="presParOf" srcId="{69F98905-A848-4099-9F57-57A3C1AFF21E}" destId="{0F91DC86-9F6C-482F-B6A8-FB6F3B06DC24}" srcOrd="0" destOrd="0" presId="urn:microsoft.com/office/officeart/2005/8/layout/chevron2"/>
    <dgm:cxn modelId="{43FB3D8C-7F59-4136-B83E-2B513C04C1C2}" type="presParOf" srcId="{69F98905-A848-4099-9F57-57A3C1AFF21E}" destId="{418983B7-AB13-4E44-953F-1CEB80AD0CCE}" srcOrd="1" destOrd="0" presId="urn:microsoft.com/office/officeart/2005/8/layout/chevron2"/>
    <dgm:cxn modelId="{5C5D7972-4F5C-4574-9BD6-C9834BEA980E}" type="presParOf" srcId="{F3EE1439-5002-4A50-B5C1-B25B7F64B992}" destId="{ADDDCC96-1439-47FA-85BA-E7D674BE5B49}" srcOrd="1" destOrd="0" presId="urn:microsoft.com/office/officeart/2005/8/layout/chevron2"/>
    <dgm:cxn modelId="{755C1B67-FBDC-4680-A639-5F526D374756}" type="presParOf" srcId="{F3EE1439-5002-4A50-B5C1-B25B7F64B992}" destId="{BB7595F4-2E39-46D3-9BCD-7F1ADED740A5}" srcOrd="2" destOrd="0" presId="urn:microsoft.com/office/officeart/2005/8/layout/chevron2"/>
    <dgm:cxn modelId="{C7230F01-7A53-44AE-B94E-1A4F88307A69}" type="presParOf" srcId="{BB7595F4-2E39-46D3-9BCD-7F1ADED740A5}" destId="{006BBC63-E275-4703-ABE4-748D6C6B622B}" srcOrd="0" destOrd="0" presId="urn:microsoft.com/office/officeart/2005/8/layout/chevron2"/>
    <dgm:cxn modelId="{F317B99E-B9B1-4CB6-B021-A06697E5B59B}" type="presParOf" srcId="{BB7595F4-2E39-46D3-9BCD-7F1ADED740A5}" destId="{FC31F123-90CD-4B60-B84B-073E7B1A8FD5}" srcOrd="1" destOrd="0" presId="urn:microsoft.com/office/officeart/2005/8/layout/chevron2"/>
    <dgm:cxn modelId="{75D63916-A670-48E5-8BBD-3DAAFA452EE4}" type="presParOf" srcId="{F3EE1439-5002-4A50-B5C1-B25B7F64B992}" destId="{84CFD6BF-8DCA-4581-A35F-8A92BA4B224B}" srcOrd="3" destOrd="0" presId="urn:microsoft.com/office/officeart/2005/8/layout/chevron2"/>
    <dgm:cxn modelId="{9661B18F-EA74-4F65-9E85-3879DD8FAD25}" type="presParOf" srcId="{F3EE1439-5002-4A50-B5C1-B25B7F64B992}" destId="{67566D46-B31E-41CB-9590-9C59C0DD073E}" srcOrd="4" destOrd="0" presId="urn:microsoft.com/office/officeart/2005/8/layout/chevron2"/>
    <dgm:cxn modelId="{F3EA448E-F8C6-45DB-AE53-2192973F0587}" type="presParOf" srcId="{67566D46-B31E-41CB-9590-9C59C0DD073E}" destId="{2D188E5D-0FD9-4440-B979-35B12C1FEAEF}" srcOrd="0" destOrd="0" presId="urn:microsoft.com/office/officeart/2005/8/layout/chevron2"/>
    <dgm:cxn modelId="{01C15B50-F7F6-414C-A607-8A456CCD89FA}" type="presParOf" srcId="{67566D46-B31E-41CB-9590-9C59C0DD073E}" destId="{8B973413-7FB1-4D67-AF4A-0E0FC161A4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1DC86-9F6C-482F-B6A8-FB6F3B06DC24}">
      <dsp:nvSpPr>
        <dsp:cNvPr id="0" name=""/>
        <dsp:cNvSpPr/>
      </dsp:nvSpPr>
      <dsp:spPr>
        <a:xfrm rot="5400000">
          <a:off x="-251450" y="253066"/>
          <a:ext cx="1676339" cy="117343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Stage I: Proposal Development Phase</a:t>
          </a:r>
        </a:p>
      </dsp:txBody>
      <dsp:txXfrm rot="-5400000">
        <a:off x="2" y="588334"/>
        <a:ext cx="1173437" cy="502902"/>
      </dsp:txXfrm>
    </dsp:sp>
    <dsp:sp modelId="{418983B7-AB13-4E44-953F-1CEB80AD0CCE}">
      <dsp:nvSpPr>
        <dsp:cNvPr id="0" name=""/>
        <dsp:cNvSpPr/>
      </dsp:nvSpPr>
      <dsp:spPr>
        <a:xfrm rot="5400000">
          <a:off x="4106856" y="-2933419"/>
          <a:ext cx="1089620" cy="69564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Begin engaging with relevant government agencies to develop concept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Familiarize yourself with GCF Readiness template and Guidebook (new one will soon be updated)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Select Delivery Partner that fits project management needs not necessarily technical needs (Delivery Partner can either be AE or organization that has passed FMCA)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Engage with GCF Regional Officer to develop proposal. </a:t>
          </a:r>
        </a:p>
      </dsp:txBody>
      <dsp:txXfrm rot="-5400000">
        <a:off x="1173438" y="53190"/>
        <a:ext cx="6903267" cy="983238"/>
      </dsp:txXfrm>
    </dsp:sp>
    <dsp:sp modelId="{006BBC63-E275-4703-ABE4-748D6C6B622B}">
      <dsp:nvSpPr>
        <dsp:cNvPr id="0" name=""/>
        <dsp:cNvSpPr/>
      </dsp:nvSpPr>
      <dsp:spPr>
        <a:xfrm rot="5400000">
          <a:off x="-251450" y="1736111"/>
          <a:ext cx="1676339" cy="11734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Stage II: Appraisal</a:t>
          </a:r>
        </a:p>
      </dsp:txBody>
      <dsp:txXfrm rot="-5400000">
        <a:off x="2" y="2071379"/>
        <a:ext cx="1173437" cy="502902"/>
      </dsp:txXfrm>
    </dsp:sp>
    <dsp:sp modelId="{FC31F123-90CD-4B60-B84B-073E7B1A8FD5}">
      <dsp:nvSpPr>
        <dsp:cNvPr id="0" name=""/>
        <dsp:cNvSpPr/>
      </dsp:nvSpPr>
      <dsp:spPr>
        <a:xfrm rot="5400000">
          <a:off x="4106856" y="-1448758"/>
          <a:ext cx="1089620" cy="69564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GCF Regional Officer will provide early feedback to NDA and DP to help strengthen the proposal and to make sure it is in line with GCF policies and practices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GCF Regional Officer to decide when proposal is ready for appraisal process which consists of an  interdivisional review and sent back to the NDA/DP (potentially multiple rounds)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After interdivisional review comments are addressed sufficiently, the proposal is submitted to the Readiness Working Group (RWG) for endorsement</a:t>
          </a:r>
        </a:p>
      </dsp:txBody>
      <dsp:txXfrm rot="-5400000">
        <a:off x="1173438" y="1537851"/>
        <a:ext cx="6903267" cy="983238"/>
      </dsp:txXfrm>
    </dsp:sp>
    <dsp:sp modelId="{2D188E5D-0FD9-4440-B979-35B12C1FEAEF}">
      <dsp:nvSpPr>
        <dsp:cNvPr id="0" name=""/>
        <dsp:cNvSpPr/>
      </dsp:nvSpPr>
      <dsp:spPr>
        <a:xfrm rot="5400000">
          <a:off x="-251450" y="3219155"/>
          <a:ext cx="1676339" cy="11734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Stage III: Approval </a:t>
          </a:r>
        </a:p>
      </dsp:txBody>
      <dsp:txXfrm rot="-5400000">
        <a:off x="2" y="3554423"/>
        <a:ext cx="1173437" cy="502902"/>
      </dsp:txXfrm>
    </dsp:sp>
    <dsp:sp modelId="{8B973413-7FB1-4D67-AF4A-0E0FC161A413}">
      <dsp:nvSpPr>
        <dsp:cNvPr id="0" name=""/>
        <dsp:cNvSpPr/>
      </dsp:nvSpPr>
      <dsp:spPr>
        <a:xfrm rot="5400000">
          <a:off x="4106856" y="34285"/>
          <a:ext cx="1089620" cy="69564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RWG can either endorse or not endorse a proposal. In many cases a proposal is endorse with conditions. The Regional Officers will work with the NDA and DP to address the RWG conditions.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Once all RWG conditions are fully addressed, the proposal is submitted to the Deputy Executive Director for approval (final approving authority)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Upon approval, GCF will notify the NDA officially and hand over contracting and implementation to UNOPS</a:t>
          </a:r>
        </a:p>
      </dsp:txBody>
      <dsp:txXfrm rot="-5400000">
        <a:off x="1173438" y="3020895"/>
        <a:ext cx="6903267" cy="983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575FD-A195-4193-BC0B-5D260CE01D17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B32B0-B4F7-424C-A07B-4B15E4FCB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2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en-US" sz="1200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5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C65B4-1554-45BE-8172-5D843341A53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5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3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138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3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B32B0-B4F7-424C-A07B-4B15E4FCBA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1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usinesscard&#10;&#10;Description generated with very high confidence">
            <a:extLst>
              <a:ext uri="{FF2B5EF4-FFF2-40B4-BE49-F238E27FC236}">
                <a16:creationId xmlns:a16="http://schemas.microsoft.com/office/drawing/2014/main" id="{1662DEA0-3963-4CB2-A695-BEB061309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89" t="10699" b="10699"/>
          <a:stretch/>
        </p:blipFill>
        <p:spPr>
          <a:xfrm flipH="1">
            <a:off x="-43543" y="-44533"/>
            <a:ext cx="12279086" cy="6947065"/>
          </a:xfrm>
          <a:prstGeom prst="rect">
            <a:avLst/>
          </a:prstGeom>
        </p:spPr>
      </p:pic>
      <p:pic>
        <p:nvPicPr>
          <p:cNvPr id="3" name="Picture 2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694" y="839638"/>
            <a:ext cx="3037219" cy="21486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363433" y="2549331"/>
            <a:ext cx="9502144" cy="402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endParaRPr lang="en-US" sz="200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BFA77-D270-9B4D-B1E0-3B53EA7A0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9491" y="2377196"/>
            <a:ext cx="7199596" cy="5746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Name of Presenter / Title / Division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4366EC-5B50-5645-B59E-191F562FD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9491" y="3190072"/>
            <a:ext cx="7199596" cy="95520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Event name</a:t>
            </a:r>
          </a:p>
          <a:p>
            <a:pPr lvl="0"/>
            <a:r>
              <a:rPr lang="en-US"/>
              <a:t>Month Year  |  Venue / Location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1B03CEF-0D05-1A4B-A882-012935EF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9491" y="781682"/>
            <a:ext cx="7199596" cy="1325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cap="all" baseline="0"/>
            </a:lvl1pPr>
          </a:lstStyle>
          <a:p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8557204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2735" y="472226"/>
            <a:ext cx="8858565" cy="566632"/>
          </a:xfrm>
          <a:prstGeom prst="rect">
            <a:avLst/>
          </a:prstGeom>
        </p:spPr>
        <p:txBody>
          <a:bodyPr vert="horz" anchor="ctr"/>
          <a:lstStyle>
            <a:lvl1pPr algn="r">
              <a:defRPr sz="3200" b="1" i="0">
                <a:solidFill>
                  <a:schemeClr val="bg1"/>
                </a:solidFill>
                <a:latin typeface="Museo Sans 700" panose="02000000000000000000" pitchFamily="50" charset="0"/>
                <a:cs typeface="Museo Sans 700" panose="02000000000000000000" pitchFamily="50" charset="0"/>
              </a:defRPr>
            </a:lvl1pPr>
          </a:lstStyle>
          <a:p>
            <a:r>
              <a:rPr lang="en-CA"/>
              <a:t>Title of Slide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96433" y="2127250"/>
            <a:ext cx="1003300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5343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8162D-8C20-42FB-BB59-ACD26904B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BD025-CCDF-4889-B91F-B409E149F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BA8E7-CA0D-47A9-8DFD-C6E41C00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F470E-96B5-4957-B881-8171EFE6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27588-7677-4819-9239-49B7CF65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14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3E456-3BA2-4650-A5EE-54205664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DCFD7-9981-46A1-985A-01598F050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CFD67-8DB3-4173-9C40-871653EF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67EE-82F5-4159-BA99-28887942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0">
            <a:extLst>
              <a:ext uri="{FF2B5EF4-FFF2-40B4-BE49-F238E27FC236}">
                <a16:creationId xmlns:a16="http://schemas.microsoft.com/office/drawing/2014/main" id="{7A76031E-EADE-C049-974C-4A91BA74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177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EEC7-CB61-479C-9569-065E4D240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25BD9-3312-4E90-93A1-A49F10765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DE6DC-F99A-444D-A710-8950107A0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4DB2-6A5E-4A21-90EC-B04599A8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F37A1-BF71-4079-AD10-E076FF05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8C558166-D0FC-AF44-8B0F-0177DB33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066228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779C8-FA04-47D3-BBC3-3F15CDBAF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C1A08-B29C-46C4-AC80-64B32B9E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CBEC6-5B7E-49BC-9F61-CEA809C42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DE143-51D2-40F8-AE91-DF0D0F795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FDE5F-5286-4E61-A617-F5D2D918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74660A-7862-41AA-8DA0-B8692C548D37}" type="datetime1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47BCA-3932-45A7-9AB7-D31E00D5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E6B45-5B16-49A3-926E-3B6CA88D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0">
            <a:extLst>
              <a:ext uri="{FF2B5EF4-FFF2-40B4-BE49-F238E27FC236}">
                <a16:creationId xmlns:a16="http://schemas.microsoft.com/office/drawing/2014/main" id="{46A7A0DF-B548-5448-BD74-339413C1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9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C591F-45E7-4977-B9D3-F3880134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322AF-D4B8-418A-AF11-618B1763578D}" type="datetime1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8BBDA-62AA-4208-B5AB-5D1D9E49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62B9D-37CF-4C51-AA61-F7C535EF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0">
            <a:extLst>
              <a:ext uri="{FF2B5EF4-FFF2-40B4-BE49-F238E27FC236}">
                <a16:creationId xmlns:a16="http://schemas.microsoft.com/office/drawing/2014/main" id="{9B6ED81C-60DC-5E42-ABC4-D0D8E728D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19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5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E90A-9D5C-3C47-B311-3A2F5541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D18D57-B525-411F-B66C-2DC508235B4F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E672C-4E02-E949-A6CC-C1B746D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E28D0-66CD-634E-8672-4280664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8857C-A55C-4745-AE2C-18AF94C3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F32A5-4372-8248-B19A-E9F8D27E5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80" y="673522"/>
            <a:ext cx="1539995" cy="970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FCC01F-8681-5540-AC92-337520698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8" name="Picture 7" descr="GCFblgrnLogoRGB.eps">
            <a:extLst>
              <a:ext uri="{FF2B5EF4-FFF2-40B4-BE49-F238E27FC236}">
                <a16:creationId xmlns:a16="http://schemas.microsoft.com/office/drawing/2014/main" id="{E8873946-7279-FC42-918A-DFC8D3D27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1147D-69FE-6246-AA17-E5A27235AA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9" y="-47616"/>
            <a:ext cx="12362581" cy="6953232"/>
          </a:xfrm>
          <a:prstGeom prst="rect">
            <a:avLst/>
          </a:prstGeom>
        </p:spPr>
      </p:pic>
      <p:pic>
        <p:nvPicPr>
          <p:cNvPr id="10" name="Picture 9" descr="GCFblgrnLogoRGB.eps">
            <a:extLst>
              <a:ext uri="{FF2B5EF4-FFF2-40B4-BE49-F238E27FC236}">
                <a16:creationId xmlns:a16="http://schemas.microsoft.com/office/drawing/2014/main" id="{722F94F1-4335-3747-BA2A-00878F8C67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7875" y="2510473"/>
            <a:ext cx="35814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4E90A-9D5C-3C47-B311-3A2F55418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B1DACE-7E25-49EA-ACDA-D054F9C056BA}" type="datetime1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E672C-4E02-E949-A6CC-C1B746DB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E28D0-66CD-634E-8672-42806648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48857C-A55C-4745-AE2C-18AF94C34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F32A5-4372-8248-B19A-E9F8D27E5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977" y="2371068"/>
            <a:ext cx="3093059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22B331-6FA7-40CC-92F7-427233D6A0F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8942" y="-178942"/>
            <a:ext cx="1613420" cy="1971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48E9E-BDDE-4DAC-97B3-72FBCDF0D5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774" y="507626"/>
            <a:ext cx="1399698" cy="88178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D5361-0333-4AE4-9C54-7B254E5D5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DACE-7E25-49EA-ACDA-D054F9C056BA}" type="datetime1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6385C-6F1D-4CF6-A982-A6C26F440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7D24B-E266-4F89-A698-93D45CFF9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8621-ACA7-4736-9D07-17BB1E58D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0124E-F860-C441-B68F-A0DDC2603D78}"/>
              </a:ext>
            </a:extLst>
          </p:cNvPr>
          <p:cNvSpPr txBox="1"/>
          <p:nvPr/>
        </p:nvSpPr>
        <p:spPr>
          <a:xfrm>
            <a:off x="951892" y="633666"/>
            <a:ext cx="8903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spc="20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87" y="372818"/>
            <a:ext cx="1801176" cy="929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9F7154-DB79-4EBB-8A75-DC5F49A898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1364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BE03BB-8737-44C1-8CD0-6584F46EA4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3149" y="254998"/>
            <a:ext cx="1822403" cy="86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4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fortin@gcfund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enkhbat@gcfun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8D8D5-7D98-B741-BB62-ADD788BF25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675" y="2880838"/>
            <a:ext cx="9598889" cy="2570051"/>
          </a:xfrm>
        </p:spPr>
        <p:txBody>
          <a:bodyPr/>
          <a:lstStyle/>
          <a:p>
            <a:r>
              <a:rPr lang="en-US" sz="2000" b="1" dirty="0"/>
              <a:t>3 - 4 March 2020 </a:t>
            </a:r>
          </a:p>
          <a:p>
            <a:r>
              <a:rPr lang="en-US" dirty="0"/>
              <a:t>Corey Fortin, Asia Pacific Regional Officer (</a:t>
            </a:r>
            <a:r>
              <a:rPr lang="en-US" dirty="0">
                <a:hlinkClick r:id="rId3"/>
              </a:rPr>
              <a:t>cfortin@gcfund.org</a:t>
            </a:r>
            <a:r>
              <a:rPr lang="en-US" dirty="0"/>
              <a:t>) </a:t>
            </a:r>
            <a:endParaRPr lang="en-US" sz="2000" dirty="0"/>
          </a:p>
          <a:p>
            <a:r>
              <a:rPr lang="en-US" dirty="0"/>
              <a:t>Bolormaa Enkhbat, Asia Pacific Regional Officer (</a:t>
            </a:r>
            <a:r>
              <a:rPr lang="en-US" dirty="0">
                <a:hlinkClick r:id="rId4"/>
              </a:rPr>
              <a:t>benkhbat@gcfund.org</a:t>
            </a:r>
            <a:r>
              <a:rPr lang="en-US" dirty="0"/>
              <a:t>)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74B5A7-4414-BB45-9FFB-69CB82ED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75" y="744329"/>
            <a:ext cx="7699068" cy="1325563"/>
          </a:xfrm>
        </p:spPr>
        <p:txBody>
          <a:bodyPr/>
          <a:lstStyle/>
          <a:p>
            <a:pPr algn="l"/>
            <a:r>
              <a:rPr lang="en-US" sz="3600" b="1" dirty="0"/>
              <a:t>Webinar: </a:t>
            </a:r>
            <a:br>
              <a:rPr lang="en-US" sz="3600" b="1" dirty="0"/>
            </a:br>
            <a:r>
              <a:rPr lang="en-US" sz="3600" b="1" dirty="0"/>
              <a:t>Climate change and health project ideas for GCF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3493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40F5CFA-760D-984A-B308-66FC74DD41BE}"/>
              </a:ext>
            </a:extLst>
          </p:cNvPr>
          <p:cNvGrpSpPr/>
          <p:nvPr/>
        </p:nvGrpSpPr>
        <p:grpSpPr>
          <a:xfrm>
            <a:off x="346002" y="2244985"/>
            <a:ext cx="11294550" cy="3788175"/>
            <a:chOff x="722612" y="1775382"/>
            <a:chExt cx="11294550" cy="378817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A1BA466-AD96-3A4A-BA9F-3AF0C518CCA1}"/>
                </a:ext>
              </a:extLst>
            </p:cNvPr>
            <p:cNvGrpSpPr/>
            <p:nvPr/>
          </p:nvGrpSpPr>
          <p:grpSpPr>
            <a:xfrm>
              <a:off x="722612" y="1775382"/>
              <a:ext cx="11294550" cy="3307236"/>
              <a:chOff x="786112" y="2032979"/>
              <a:chExt cx="11294550" cy="330723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6C1E69E-237F-2346-88CC-A2A30B0127CF}"/>
                  </a:ext>
                </a:extLst>
              </p:cNvPr>
              <p:cNvGrpSpPr/>
              <p:nvPr/>
            </p:nvGrpSpPr>
            <p:grpSpPr>
              <a:xfrm>
                <a:off x="902698" y="3174030"/>
                <a:ext cx="11177964" cy="1013904"/>
                <a:chOff x="671050" y="2978958"/>
                <a:chExt cx="11177964" cy="1013904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143AAA08-EE12-F247-AA6E-23F83908BFD9}"/>
                    </a:ext>
                  </a:extLst>
                </p:cNvPr>
                <p:cNvCxnSpPr>
                  <a:stCxn id="2" idx="6"/>
                  <a:endCxn id="9" idx="2"/>
                </p:cNvCxnSpPr>
                <p:nvPr/>
              </p:nvCxnSpPr>
              <p:spPr>
                <a:xfrm>
                  <a:off x="1695178" y="3472734"/>
                  <a:ext cx="9129708" cy="0"/>
                </a:xfrm>
                <a:prstGeom prst="line">
                  <a:avLst/>
                </a:prstGeom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11A672B1-54E4-3948-AE48-3DD28D006E00}"/>
                    </a:ext>
                  </a:extLst>
                </p:cNvPr>
                <p:cNvSpPr/>
                <p:nvPr/>
              </p:nvSpPr>
              <p:spPr>
                <a:xfrm>
                  <a:off x="671050" y="2978958"/>
                  <a:ext cx="1024128" cy="987552"/>
                </a:xfrm>
                <a:prstGeom prst="ellipse">
                  <a:avLst/>
                </a:prstGeom>
                <a:solidFill>
                  <a:srgbClr val="006E7F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2010</a:t>
                  </a:r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E564025-4B0A-784F-B1AF-EB2E4CDFD625}"/>
                    </a:ext>
                  </a:extLst>
                </p:cNvPr>
                <p:cNvSpPr/>
                <p:nvPr/>
              </p:nvSpPr>
              <p:spPr>
                <a:xfrm>
                  <a:off x="1911038" y="2993136"/>
                  <a:ext cx="1024128" cy="987552"/>
                </a:xfrm>
                <a:prstGeom prst="ellipse">
                  <a:avLst/>
                </a:prstGeom>
                <a:solidFill>
                  <a:srgbClr val="006E7F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2011</a:t>
                  </a:r>
                </a:p>
              </p:txBody>
            </p: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4C334347-3466-0F44-A162-702C69D2B309}"/>
                    </a:ext>
                  </a:extLst>
                </p:cNvPr>
                <p:cNvSpPr/>
                <p:nvPr/>
              </p:nvSpPr>
              <p:spPr>
                <a:xfrm>
                  <a:off x="3143504" y="2993136"/>
                  <a:ext cx="1024128" cy="987552"/>
                </a:xfrm>
                <a:prstGeom prst="ellipse">
                  <a:avLst/>
                </a:prstGeom>
                <a:solidFill>
                  <a:srgbClr val="006E7F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2012</a:t>
                  </a: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3271967B-FDEE-3D44-98B6-0FDB27BF8BEE}"/>
                    </a:ext>
                  </a:extLst>
                </p:cNvPr>
                <p:cNvSpPr/>
                <p:nvPr/>
              </p:nvSpPr>
              <p:spPr>
                <a:xfrm>
                  <a:off x="4373494" y="2993136"/>
                  <a:ext cx="1024128" cy="987552"/>
                </a:xfrm>
                <a:prstGeom prst="ellipse">
                  <a:avLst/>
                </a:prstGeom>
                <a:solidFill>
                  <a:srgbClr val="006E7F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2014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6B98B4F2-912B-E64D-A3FA-5E91003A4D78}"/>
                    </a:ext>
                  </a:extLst>
                </p:cNvPr>
                <p:cNvSpPr/>
                <p:nvPr/>
              </p:nvSpPr>
              <p:spPr>
                <a:xfrm>
                  <a:off x="5611382" y="3005310"/>
                  <a:ext cx="1024128" cy="987552"/>
                </a:xfrm>
                <a:prstGeom prst="ellipse">
                  <a:avLst/>
                </a:prstGeom>
                <a:solidFill>
                  <a:srgbClr val="006E7F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2015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29485D4A-6743-1349-913B-B92DA38B9649}"/>
                    </a:ext>
                  </a:extLst>
                </p:cNvPr>
                <p:cNvSpPr/>
                <p:nvPr/>
              </p:nvSpPr>
              <p:spPr>
                <a:xfrm>
                  <a:off x="10824886" y="2978958"/>
                  <a:ext cx="1024128" cy="987552"/>
                </a:xfrm>
                <a:prstGeom prst="ellipse">
                  <a:avLst/>
                </a:prstGeom>
                <a:solidFill>
                  <a:srgbClr val="72BF43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2023</a:t>
                  </a:r>
                </a:p>
              </p:txBody>
            </p: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2EC302B-0661-F04F-97B5-3EA85C26C632}"/>
                  </a:ext>
                </a:extLst>
              </p:cNvPr>
              <p:cNvCxnSpPr>
                <a:stCxn id="2" idx="0"/>
              </p:cNvCxnSpPr>
              <p:nvPr/>
            </p:nvCxnSpPr>
            <p:spPr>
              <a:xfrm flipH="1" flipV="1">
                <a:off x="1413501" y="2651842"/>
                <a:ext cx="1261" cy="522188"/>
              </a:xfrm>
              <a:prstGeom prst="line">
                <a:avLst/>
              </a:prstGeom>
              <a:ln w="19050">
                <a:solidFill>
                  <a:srgbClr val="1396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76AB381-86DC-B646-87B8-C724CEA16CFF}"/>
                  </a:ext>
                </a:extLst>
              </p:cNvPr>
              <p:cNvCxnSpPr/>
              <p:nvPr/>
            </p:nvCxnSpPr>
            <p:spPr>
              <a:xfrm flipH="1" flipV="1">
                <a:off x="2665724" y="4176490"/>
                <a:ext cx="1261" cy="522188"/>
              </a:xfrm>
              <a:prstGeom prst="line">
                <a:avLst/>
              </a:prstGeom>
              <a:ln w="19050">
                <a:solidFill>
                  <a:srgbClr val="15A1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E28BB42-25F6-9843-8E79-0AA157205628}"/>
                  </a:ext>
                </a:extLst>
              </p:cNvPr>
              <p:cNvCxnSpPr/>
              <p:nvPr/>
            </p:nvCxnSpPr>
            <p:spPr>
              <a:xfrm flipH="1" flipV="1">
                <a:off x="3887216" y="2666020"/>
                <a:ext cx="1261" cy="522188"/>
              </a:xfrm>
              <a:prstGeom prst="line">
                <a:avLst/>
              </a:prstGeom>
              <a:ln w="19050">
                <a:solidFill>
                  <a:srgbClr val="4A88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D557630-5802-9246-80BF-88497565085E}"/>
                  </a:ext>
                </a:extLst>
              </p:cNvPr>
              <p:cNvCxnSpPr/>
              <p:nvPr/>
            </p:nvCxnSpPr>
            <p:spPr>
              <a:xfrm flipH="1" flipV="1">
                <a:off x="5134863" y="4176490"/>
                <a:ext cx="1261" cy="522188"/>
              </a:xfrm>
              <a:prstGeom prst="line">
                <a:avLst/>
              </a:prstGeom>
              <a:ln w="19050">
                <a:solidFill>
                  <a:srgbClr val="34968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B16C2A4-E896-3140-8CBD-744B05C002B4}"/>
                  </a:ext>
                </a:extLst>
              </p:cNvPr>
              <p:cNvCxnSpPr/>
              <p:nvPr/>
            </p:nvCxnSpPr>
            <p:spPr>
              <a:xfrm flipH="1" flipV="1">
                <a:off x="6360931" y="2686375"/>
                <a:ext cx="1261" cy="522188"/>
              </a:xfrm>
              <a:prstGeom prst="line">
                <a:avLst/>
              </a:prstGeom>
              <a:ln w="19050">
                <a:solidFill>
                  <a:srgbClr val="0059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C54E6B7-2F82-B24A-9A86-7B3E1B983255}"/>
                  </a:ext>
                </a:extLst>
              </p:cNvPr>
              <p:cNvCxnSpPr/>
              <p:nvPr/>
            </p:nvCxnSpPr>
            <p:spPr>
              <a:xfrm flipH="1" flipV="1">
                <a:off x="7965546" y="4302681"/>
                <a:ext cx="1261" cy="522188"/>
              </a:xfrm>
              <a:prstGeom prst="line">
                <a:avLst/>
              </a:prstGeom>
              <a:ln w="19050">
                <a:solidFill>
                  <a:srgbClr val="00596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6B9449-F076-AD49-82A5-E4E2CBA7A39A}"/>
                  </a:ext>
                </a:extLst>
              </p:cNvPr>
              <p:cNvSpPr txBox="1"/>
              <p:nvPr/>
            </p:nvSpPr>
            <p:spPr>
              <a:xfrm>
                <a:off x="786112" y="2081761"/>
                <a:ext cx="1353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96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Established at COP16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D923E0-F86D-EB41-8234-BC6F342B3F2B}"/>
                  </a:ext>
                </a:extLst>
              </p:cNvPr>
              <p:cNvSpPr txBox="1"/>
              <p:nvPr/>
            </p:nvSpPr>
            <p:spPr>
              <a:xfrm>
                <a:off x="1977863" y="4669536"/>
                <a:ext cx="1353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96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Governing Instrument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1754E1-B5D2-DF45-9091-C7A1664863DD}"/>
                  </a:ext>
                </a:extLst>
              </p:cNvPr>
              <p:cNvSpPr txBox="1"/>
              <p:nvPr/>
            </p:nvSpPr>
            <p:spPr>
              <a:xfrm>
                <a:off x="3170682" y="2032979"/>
                <a:ext cx="1353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96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First Board Meeting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78F5EF-C15F-1F4A-A4A7-193DEB205213}"/>
                  </a:ext>
                </a:extLst>
              </p:cNvPr>
              <p:cNvSpPr txBox="1"/>
              <p:nvPr/>
            </p:nvSpPr>
            <p:spPr>
              <a:xfrm>
                <a:off x="4183871" y="4693884"/>
                <a:ext cx="1817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96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USD 10b+ pledged for IRM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250DBA-5351-B848-9274-8E76EC6506DD}"/>
                  </a:ext>
                </a:extLst>
              </p:cNvPr>
              <p:cNvSpPr txBox="1"/>
              <p:nvPr/>
            </p:nvSpPr>
            <p:spPr>
              <a:xfrm>
                <a:off x="5557665" y="2081760"/>
                <a:ext cx="1529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596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First Projects Approved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036D19-595A-3C45-99D3-4D7CD03A8615}"/>
                </a:ext>
              </a:extLst>
            </p:cNvPr>
            <p:cNvSpPr txBox="1"/>
            <p:nvPr/>
          </p:nvSpPr>
          <p:spPr>
            <a:xfrm>
              <a:off x="6398936" y="4363228"/>
              <a:ext cx="3006218" cy="1200329"/>
            </a:xfrm>
            <a:prstGeom prst="rect">
              <a:avLst/>
            </a:prstGeom>
            <a:solidFill>
              <a:srgbClr val="006E7F"/>
            </a:solidFill>
            <a:ln>
              <a:solidFill>
                <a:schemeClr val="tx1">
                  <a:lumMod val="65000"/>
                  <a:lumOff val="35000"/>
                  <a:alpha val="17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123 Projects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$5.4B </a:t>
              </a:r>
              <a:r>
                <a:rPr lang="en-US" dirty="0" err="1">
                  <a:solidFill>
                    <a:srgbClr val="FFFFFF"/>
                  </a:solidFill>
                  <a:latin typeface="+mj-lt"/>
                </a:rPr>
                <a:t>committe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95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Accredited Entities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100+ countries reached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3ADE7B7-0084-794C-BBA2-538E5C240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22" y="501301"/>
            <a:ext cx="9232075" cy="661339"/>
          </a:xfrm>
        </p:spPr>
        <p:txBody>
          <a:bodyPr/>
          <a:lstStyle/>
          <a:p>
            <a:r>
              <a:rPr lang="en-US" dirty="0"/>
              <a:t>A BRIEF HISTORY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8D53288-BCD4-4169-B228-0BABD3CBCA9F}"/>
              </a:ext>
            </a:extLst>
          </p:cNvPr>
          <p:cNvSpPr/>
          <p:nvPr/>
        </p:nvSpPr>
        <p:spPr>
          <a:xfrm>
            <a:off x="6752187" y="3099542"/>
            <a:ext cx="1482997" cy="1418157"/>
          </a:xfrm>
          <a:prstGeom prst="ellipse">
            <a:avLst/>
          </a:prstGeom>
          <a:solidFill>
            <a:srgbClr val="15A14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3BBF4F-BF38-4136-AF2A-A39915994DBF}"/>
              </a:ext>
            </a:extLst>
          </p:cNvPr>
          <p:cNvSpPr/>
          <p:nvPr/>
        </p:nvSpPr>
        <p:spPr>
          <a:xfrm>
            <a:off x="5115141" y="1643653"/>
            <a:ext cx="3080229" cy="613518"/>
          </a:xfrm>
          <a:prstGeom prst="rect">
            <a:avLst/>
          </a:prstGeom>
          <a:solidFill>
            <a:srgbClr val="028396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Initial Resource Mobilization Period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F2FF35-B28E-4878-B8B6-A1F4D29538D6}"/>
              </a:ext>
            </a:extLst>
          </p:cNvPr>
          <p:cNvSpPr/>
          <p:nvPr/>
        </p:nvSpPr>
        <p:spPr>
          <a:xfrm>
            <a:off x="8560323" y="3339850"/>
            <a:ext cx="1024128" cy="987552"/>
          </a:xfrm>
          <a:prstGeom prst="ellipse">
            <a:avLst/>
          </a:prstGeom>
          <a:solidFill>
            <a:srgbClr val="72BF4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FB95D0-5D83-4146-9655-8CC3B33E7783}"/>
              </a:ext>
            </a:extLst>
          </p:cNvPr>
          <p:cNvSpPr/>
          <p:nvPr/>
        </p:nvSpPr>
        <p:spPr>
          <a:xfrm>
            <a:off x="8560323" y="1643653"/>
            <a:ext cx="3080229" cy="6135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GCF – 1 ($9.77b pledged)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D2237E5-E8CF-4427-BC1B-BD4E6C84E5E0}"/>
              </a:ext>
            </a:extLst>
          </p:cNvPr>
          <p:cNvSpPr/>
          <p:nvPr/>
        </p:nvSpPr>
        <p:spPr>
          <a:xfrm>
            <a:off x="5125660" y="364396"/>
            <a:ext cx="3069710" cy="114464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2839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Initial Strategic Plan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8FF418-D41D-4C1E-8837-D806D2F39FE6}"/>
              </a:ext>
            </a:extLst>
          </p:cNvPr>
          <p:cNvSpPr/>
          <p:nvPr/>
        </p:nvSpPr>
        <p:spPr>
          <a:xfrm>
            <a:off x="8560323" y="365873"/>
            <a:ext cx="3080229" cy="114316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+mj-lt"/>
                <a:cs typeface="Calibri" panose="020F0502020204030204" pitchFamily="34" charset="0"/>
              </a:rPr>
              <a:t>Updated  Strategic Plan*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E57CA0-67FB-4163-87A7-B357F74831BF}"/>
              </a:ext>
            </a:extLst>
          </p:cNvPr>
          <p:cNvSpPr txBox="1"/>
          <p:nvPr/>
        </p:nvSpPr>
        <p:spPr>
          <a:xfrm>
            <a:off x="46346" y="6443096"/>
            <a:ext cx="7505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*Strategic Plan for consultation of the GCF Board at B.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F7230-EB0D-4AA8-BE3B-A746EEDC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0763E4-B42A-4837-9218-7C24BC3F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with GCF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4E1753-1F83-47E6-B880-51DFA1D0A6E9}"/>
              </a:ext>
            </a:extLst>
          </p:cNvPr>
          <p:cNvSpPr/>
          <p:nvPr/>
        </p:nvSpPr>
        <p:spPr>
          <a:xfrm>
            <a:off x="9005715" y="1801497"/>
            <a:ext cx="1835455" cy="1835455"/>
          </a:xfrm>
          <a:prstGeom prst="ellipse">
            <a:avLst/>
          </a:prstGeom>
          <a:solidFill>
            <a:srgbClr val="006E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+mj-lt"/>
              </a:rPr>
              <a:t>FUNDING PROPOSALS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181D60-7F2B-46AE-A53D-218B53A1B951}"/>
              </a:ext>
            </a:extLst>
          </p:cNvPr>
          <p:cNvSpPr/>
          <p:nvPr/>
        </p:nvSpPr>
        <p:spPr>
          <a:xfrm>
            <a:off x="2434394" y="1801497"/>
            <a:ext cx="1835455" cy="1835455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rgbClr val="15A14A"/>
                </a:solidFill>
                <a:latin typeface="+mj-lt"/>
              </a:rPr>
              <a:t>COUNTRY &amp; ENTITY</a:t>
            </a:r>
          </a:p>
          <a:p>
            <a:r>
              <a:rPr lang="en-US" sz="1400" b="1">
                <a:solidFill>
                  <a:srgbClr val="15A14A"/>
                </a:solidFill>
                <a:latin typeface="+mj-lt"/>
              </a:rPr>
              <a:t>PROGRAMME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AB036D-25D6-473E-961D-2530C7326774}"/>
              </a:ext>
            </a:extLst>
          </p:cNvPr>
          <p:cNvSpPr txBox="1"/>
          <p:nvPr/>
        </p:nvSpPr>
        <p:spPr>
          <a:xfrm>
            <a:off x="1130177" y="2317203"/>
            <a:ext cx="910593" cy="7878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15A14A"/>
                </a:solidFill>
                <a:latin typeface="+mj-lt"/>
                <a:cs typeface="Corbel"/>
              </a:rPr>
              <a:t>NDCs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15A14A"/>
                </a:solidFill>
                <a:latin typeface="+mj-lt"/>
                <a:cs typeface="Corbel"/>
              </a:rPr>
              <a:t>NAPs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rgbClr val="15A14A"/>
                </a:solidFill>
                <a:latin typeface="+mj-lt"/>
                <a:cs typeface="Corbel"/>
              </a:rPr>
              <a:t>LEDS</a:t>
            </a:r>
          </a:p>
        </p:txBody>
      </p:sp>
      <p:sp>
        <p:nvSpPr>
          <p:cNvPr id="8" name="Flowchart: Stored Data 7">
            <a:extLst>
              <a:ext uri="{FF2B5EF4-FFF2-40B4-BE49-F238E27FC236}">
                <a16:creationId xmlns:a16="http://schemas.microsoft.com/office/drawing/2014/main" id="{9B5D7D64-80D3-4535-9E3E-405713F4923D}"/>
              </a:ext>
            </a:extLst>
          </p:cNvPr>
          <p:cNvSpPr/>
          <p:nvPr/>
        </p:nvSpPr>
        <p:spPr>
          <a:xfrm>
            <a:off x="4466402" y="1675053"/>
            <a:ext cx="1916609" cy="1835456"/>
          </a:xfrm>
          <a:prstGeom prst="flowChartOnlineStorage">
            <a:avLst/>
          </a:prstGeom>
          <a:solidFill>
            <a:srgbClr val="15A1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latin typeface="+mj-lt"/>
              </a:rPr>
              <a:t>READINESS</a:t>
            </a:r>
            <a:r>
              <a:rPr lang="en-US" sz="1600" b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(including adaptation </a:t>
            </a:r>
          </a:p>
          <a:p>
            <a:r>
              <a:rPr lang="en-US" sz="1400" dirty="0">
                <a:latin typeface="+mj-lt"/>
              </a:rPr>
              <a:t>planning)</a:t>
            </a:r>
          </a:p>
          <a:p>
            <a:endParaRPr lang="en-US" sz="1600" b="1" dirty="0">
              <a:latin typeface="+mj-lt"/>
            </a:endParaRPr>
          </a:p>
        </p:txBody>
      </p:sp>
      <p:sp>
        <p:nvSpPr>
          <p:cNvPr id="9" name="Flowchart: Stored Data 8">
            <a:extLst>
              <a:ext uri="{FF2B5EF4-FFF2-40B4-BE49-F238E27FC236}">
                <a16:creationId xmlns:a16="http://schemas.microsoft.com/office/drawing/2014/main" id="{A5FBBEC0-5279-4CCD-9FA4-9E7767229E99}"/>
              </a:ext>
            </a:extLst>
          </p:cNvPr>
          <p:cNvSpPr/>
          <p:nvPr/>
        </p:nvSpPr>
        <p:spPr>
          <a:xfrm>
            <a:off x="6242511" y="1836806"/>
            <a:ext cx="1705139" cy="1511949"/>
          </a:xfrm>
          <a:prstGeom prst="flowChartOnlineStorage">
            <a:avLst/>
          </a:prstGeom>
          <a:solidFill>
            <a:srgbClr val="15A1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latin typeface="+mj-lt"/>
              </a:rPr>
              <a:t>PROJECT CONCEPTS</a:t>
            </a:r>
          </a:p>
        </p:txBody>
      </p:sp>
      <p:sp>
        <p:nvSpPr>
          <p:cNvPr id="10" name="Flowchart: Stored Data 9">
            <a:extLst>
              <a:ext uri="{FF2B5EF4-FFF2-40B4-BE49-F238E27FC236}">
                <a16:creationId xmlns:a16="http://schemas.microsoft.com/office/drawing/2014/main" id="{78E27B54-7E6F-489D-A477-BD8A6BFC733C}"/>
              </a:ext>
            </a:extLst>
          </p:cNvPr>
          <p:cNvSpPr/>
          <p:nvPr/>
        </p:nvSpPr>
        <p:spPr>
          <a:xfrm>
            <a:off x="7897919" y="2011137"/>
            <a:ext cx="985351" cy="1168969"/>
          </a:xfrm>
          <a:prstGeom prst="flowChartOnlineStorage">
            <a:avLst/>
          </a:prstGeom>
          <a:solidFill>
            <a:srgbClr val="15A1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latin typeface="+mj-lt"/>
              </a:rPr>
              <a:t>PPF</a:t>
            </a:r>
            <a:endParaRPr lang="en-US" sz="1600" b="1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5156D-33A5-410D-8D8A-9795CF723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/>
          <a:stretch/>
        </p:blipFill>
        <p:spPr>
          <a:xfrm>
            <a:off x="1999245" y="1801497"/>
            <a:ext cx="610963" cy="844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B3D794-B31E-40B2-96C7-111ACF90D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305" y="2753716"/>
            <a:ext cx="652762" cy="844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B08D24-A7F7-4165-89D8-A5188908C9DB}"/>
              </a:ext>
            </a:extLst>
          </p:cNvPr>
          <p:cNvSpPr/>
          <p:nvPr/>
        </p:nvSpPr>
        <p:spPr>
          <a:xfrm>
            <a:off x="2004794" y="5026473"/>
            <a:ext cx="1818257" cy="10058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0" tIns="45720" rIns="0" bIns="0" rtlCol="0" anchor="t"/>
          <a:lstStyle/>
          <a:p>
            <a:pPr>
              <a:defRPr/>
            </a:pPr>
            <a:endParaRPr lang="en-US" sz="2300" b="1" i="1" kern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E20F30-7999-4E5D-A934-F43C9E898E95}"/>
              </a:ext>
            </a:extLst>
          </p:cNvPr>
          <p:cNvSpPr txBox="1"/>
          <p:nvPr/>
        </p:nvSpPr>
        <p:spPr>
          <a:xfrm>
            <a:off x="6617727" y="3580854"/>
            <a:ext cx="3017232" cy="517555"/>
          </a:xfrm>
          <a:prstGeom prst="rect">
            <a:avLst/>
          </a:prstGeom>
        </p:spPr>
        <p:txBody>
          <a:bodyPr vert="horz" wrap="none" lIns="68580" tIns="34290" rIns="68580" bIns="34290" rtlCol="0">
            <a:noAutofit/>
          </a:bodyPr>
          <a:lstStyle/>
          <a:p>
            <a:pPr defTabSz="342900">
              <a:lnSpc>
                <a:spcPct val="90000"/>
              </a:lnSpc>
              <a:defRPr/>
            </a:pPr>
            <a:r>
              <a:rPr lang="en-US" sz="1500" b="1">
                <a:solidFill>
                  <a:prstClr val="black"/>
                </a:solidFill>
                <a:latin typeface="+mj-lt"/>
                <a:cs typeface="Corbel"/>
              </a:rPr>
              <a:t>Project Concept Notes</a:t>
            </a:r>
            <a:endParaRPr lang="en-CA" sz="1500" b="1">
              <a:solidFill>
                <a:prstClr val="black"/>
              </a:solidFill>
              <a:latin typeface="+mj-lt"/>
              <a:cs typeface="Corbel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F54676D-296F-4266-A97B-5D923584CE70}"/>
              </a:ext>
            </a:extLst>
          </p:cNvPr>
          <p:cNvSpPr/>
          <p:nvPr/>
        </p:nvSpPr>
        <p:spPr>
          <a:xfrm rot="5400000">
            <a:off x="8504660" y="3307464"/>
            <a:ext cx="180118" cy="448056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CA" sz="135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CCC0604-9C5E-4FD6-9DC1-DB0393A735F0}"/>
              </a:ext>
            </a:extLst>
          </p:cNvPr>
          <p:cNvSpPr/>
          <p:nvPr/>
        </p:nvSpPr>
        <p:spPr>
          <a:xfrm rot="5400000">
            <a:off x="5293319" y="4669542"/>
            <a:ext cx="180118" cy="1737360"/>
          </a:xfrm>
          <a:prstGeom prst="rightBrace">
            <a:avLst>
              <a:gd name="adj1" fmla="val 8333"/>
              <a:gd name="adj2" fmla="val 48142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CA" sz="135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3ACC3-B2E6-4D2B-9A03-DFAC131051FB}"/>
              </a:ext>
            </a:extLst>
          </p:cNvPr>
          <p:cNvSpPr txBox="1"/>
          <p:nvPr/>
        </p:nvSpPr>
        <p:spPr>
          <a:xfrm>
            <a:off x="6574759" y="5621929"/>
            <a:ext cx="4040203" cy="1161833"/>
          </a:xfrm>
          <a:prstGeom prst="rect">
            <a:avLst/>
          </a:prstGeom>
        </p:spPr>
        <p:txBody>
          <a:bodyPr vert="horz" wrap="none" lIns="68580" tIns="34290" rIns="68580" bIns="34290" rtlCol="0">
            <a:noAutofit/>
          </a:bodyPr>
          <a:lstStyle/>
          <a:p>
            <a:pPr algn="ctr" defTabSz="342900">
              <a:lnSpc>
                <a:spcPct val="90000"/>
              </a:lnSpc>
              <a:defRPr/>
            </a:pPr>
            <a:r>
              <a:rPr lang="en-US" sz="2400" b="1" i="1">
                <a:solidFill>
                  <a:srgbClr val="15A14A"/>
                </a:solidFill>
                <a:latin typeface="+mj-lt"/>
                <a:ea typeface="+mj-ea"/>
                <a:cs typeface="Calibri" panose="020F0502020204030204" pitchFamily="34" charset="0"/>
              </a:rPr>
              <a:t>Which entity(ies) </a:t>
            </a:r>
          </a:p>
          <a:p>
            <a:pPr algn="ctr" defTabSz="342900">
              <a:lnSpc>
                <a:spcPct val="90000"/>
              </a:lnSpc>
              <a:defRPr/>
            </a:pPr>
            <a:r>
              <a:rPr lang="en-US" sz="2400" b="1" i="1">
                <a:solidFill>
                  <a:srgbClr val="15A14A"/>
                </a:solidFill>
                <a:latin typeface="+mj-lt"/>
                <a:ea typeface="+mj-ea"/>
                <a:cs typeface="Calibri" panose="020F0502020204030204" pitchFamily="34" charset="0"/>
              </a:rPr>
              <a:t>is the most suitable to </a:t>
            </a:r>
          </a:p>
          <a:p>
            <a:pPr algn="ctr" defTabSz="342900">
              <a:lnSpc>
                <a:spcPct val="90000"/>
              </a:lnSpc>
              <a:defRPr/>
            </a:pPr>
            <a:r>
              <a:rPr lang="en-US" sz="2400" b="1" i="1">
                <a:solidFill>
                  <a:srgbClr val="15A14A"/>
                </a:solidFill>
                <a:latin typeface="+mj-lt"/>
                <a:ea typeface="+mj-ea"/>
                <a:cs typeface="Calibri" panose="020F0502020204030204" pitchFamily="34" charset="0"/>
              </a:rPr>
              <a:t>deliver the pipeline?</a:t>
            </a:r>
            <a:endParaRPr lang="en-CA" sz="2400" b="1" i="1">
              <a:solidFill>
                <a:srgbClr val="15A14A"/>
              </a:solidFill>
              <a:latin typeface="+mj-lt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F9C8F-8006-49AF-B395-E172F1201BAB}"/>
              </a:ext>
            </a:extLst>
          </p:cNvPr>
          <p:cNvSpPr txBox="1"/>
          <p:nvPr/>
        </p:nvSpPr>
        <p:spPr>
          <a:xfrm>
            <a:off x="4350819" y="5650908"/>
            <a:ext cx="2139777" cy="667166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>
            <a:noAutofit/>
          </a:bodyPr>
          <a:lstStyle/>
          <a:p>
            <a:pPr algn="ctr" defTabSz="342900">
              <a:lnSpc>
                <a:spcPct val="90000"/>
              </a:lnSpc>
              <a:defRPr/>
            </a:pPr>
            <a:r>
              <a:rPr lang="en-US" i="1">
                <a:solidFill>
                  <a:prstClr val="black"/>
                </a:solidFill>
                <a:latin typeface="+mj-lt"/>
                <a:cs typeface="Corbel"/>
              </a:rPr>
              <a:t>Are there any gaps </a:t>
            </a:r>
          </a:p>
          <a:p>
            <a:pPr algn="ctr" defTabSz="342900">
              <a:lnSpc>
                <a:spcPct val="90000"/>
              </a:lnSpc>
              <a:defRPr/>
            </a:pPr>
            <a:r>
              <a:rPr lang="en-US" i="1">
                <a:solidFill>
                  <a:prstClr val="black"/>
                </a:solidFill>
                <a:latin typeface="+mj-lt"/>
                <a:cs typeface="Corbel"/>
              </a:rPr>
              <a:t>for identifying or </a:t>
            </a:r>
          </a:p>
          <a:p>
            <a:pPr algn="ctr" defTabSz="342900">
              <a:lnSpc>
                <a:spcPct val="90000"/>
              </a:lnSpc>
              <a:defRPr/>
            </a:pPr>
            <a:r>
              <a:rPr lang="en-US" i="1">
                <a:solidFill>
                  <a:prstClr val="black"/>
                </a:solidFill>
                <a:latin typeface="+mj-lt"/>
                <a:cs typeface="Corbel"/>
              </a:rPr>
              <a:t>strengthening </a:t>
            </a:r>
          </a:p>
          <a:p>
            <a:pPr algn="ctr" defTabSz="342900">
              <a:lnSpc>
                <a:spcPct val="90000"/>
              </a:lnSpc>
              <a:defRPr/>
            </a:pPr>
            <a:r>
              <a:rPr lang="en-US" i="1">
                <a:solidFill>
                  <a:prstClr val="black"/>
                </a:solidFill>
                <a:latin typeface="+mj-lt"/>
                <a:cs typeface="Corbel"/>
              </a:rPr>
              <a:t>entities?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55144B5-B65E-44C8-91CE-E3D80740DA3E}"/>
              </a:ext>
            </a:extLst>
          </p:cNvPr>
          <p:cNvSpPr/>
          <p:nvPr/>
        </p:nvSpPr>
        <p:spPr>
          <a:xfrm rot="5400000">
            <a:off x="2617213" y="3892558"/>
            <a:ext cx="180118" cy="329184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CA" sz="135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0F3455-04C2-4A43-9F49-D29C10AF8428}"/>
              </a:ext>
            </a:extLst>
          </p:cNvPr>
          <p:cNvSpPr txBox="1"/>
          <p:nvPr/>
        </p:nvSpPr>
        <p:spPr>
          <a:xfrm>
            <a:off x="1906996" y="5643105"/>
            <a:ext cx="1628384" cy="778417"/>
          </a:xfrm>
          <a:prstGeom prst="rect">
            <a:avLst/>
          </a:prstGeom>
          <a:ln>
            <a:noFill/>
          </a:ln>
        </p:spPr>
        <p:txBody>
          <a:bodyPr vert="horz" wrap="none" lIns="68580" tIns="34290" rIns="68580" bIns="34290" rtlCol="0">
            <a:noAutofit/>
          </a:bodyPr>
          <a:lstStyle/>
          <a:p>
            <a:pPr algn="ctr" defTabSz="342900">
              <a:lnSpc>
                <a:spcPct val="90000"/>
              </a:lnSpc>
              <a:defRPr/>
            </a:pPr>
            <a:r>
              <a:rPr lang="en-US" i="1">
                <a:solidFill>
                  <a:prstClr val="black"/>
                </a:solidFill>
                <a:latin typeface="+mj-lt"/>
                <a:cs typeface="Corbel"/>
              </a:rPr>
              <a:t>What sectors, </a:t>
            </a:r>
          </a:p>
          <a:p>
            <a:pPr algn="ctr" defTabSz="342900">
              <a:lnSpc>
                <a:spcPct val="90000"/>
              </a:lnSpc>
              <a:defRPr/>
            </a:pPr>
            <a:r>
              <a:rPr lang="en-US" i="1">
                <a:solidFill>
                  <a:prstClr val="black"/>
                </a:solidFill>
                <a:latin typeface="+mj-lt"/>
                <a:cs typeface="Corbel"/>
              </a:rPr>
              <a:t>what projects </a:t>
            </a:r>
          </a:p>
          <a:p>
            <a:pPr algn="ctr" defTabSz="342900">
              <a:lnSpc>
                <a:spcPct val="90000"/>
              </a:lnSpc>
              <a:defRPr/>
            </a:pPr>
            <a:r>
              <a:rPr lang="en-US" i="1">
                <a:solidFill>
                  <a:prstClr val="black"/>
                </a:solidFill>
                <a:latin typeface="+mj-lt"/>
                <a:cs typeface="Corbel"/>
              </a:rPr>
              <a:t>are a priority </a:t>
            </a:r>
          </a:p>
          <a:p>
            <a:pPr algn="ctr" defTabSz="342900">
              <a:lnSpc>
                <a:spcPct val="90000"/>
              </a:lnSpc>
              <a:defRPr/>
            </a:pPr>
            <a:r>
              <a:rPr lang="en-US" i="1">
                <a:solidFill>
                  <a:prstClr val="black"/>
                </a:solidFill>
                <a:latin typeface="+mj-lt"/>
                <a:cs typeface="Corbel"/>
              </a:rPr>
              <a:t>for the country?</a:t>
            </a:r>
            <a:endParaRPr lang="en-CA" i="1">
              <a:solidFill>
                <a:prstClr val="black"/>
              </a:solidFill>
              <a:latin typeface="+mj-lt"/>
              <a:cs typeface="Corbel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8AF1A3C-62B5-401B-9734-381842F4EF11}"/>
              </a:ext>
            </a:extLst>
          </p:cNvPr>
          <p:cNvSpPr/>
          <p:nvPr/>
        </p:nvSpPr>
        <p:spPr>
          <a:xfrm>
            <a:off x="1130178" y="3948562"/>
            <a:ext cx="9704822" cy="83097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/>
            <a:r>
              <a:rPr lang="en-US" sz="1600" b="1">
                <a:solidFill>
                  <a:srgbClr val="15A14A"/>
                </a:solidFill>
                <a:latin typeface="Corbel" panose="020B0503020204020204" pitchFamily="34" charset="0"/>
              </a:rPr>
              <a:t>Country and Entity Programmes are the foundation for developing project proposals</a:t>
            </a:r>
            <a:endParaRPr lang="en-CA" sz="1600" b="1">
              <a:solidFill>
                <a:srgbClr val="15A14A"/>
              </a:solidFill>
              <a:latin typeface="Corbel" panose="020B0503020204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AD0253F-DADA-4DD2-9208-872B82CD0E4A}"/>
              </a:ext>
            </a:extLst>
          </p:cNvPr>
          <p:cNvSpPr/>
          <p:nvPr/>
        </p:nvSpPr>
        <p:spPr>
          <a:xfrm>
            <a:off x="1137161" y="4518165"/>
            <a:ext cx="9076385" cy="83097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1"/>
            <a:r>
              <a:rPr lang="en-US" sz="1600" b="1">
                <a:solidFill>
                  <a:srgbClr val="15A14A"/>
                </a:solidFill>
                <a:latin typeface="Corbel" panose="020B0503020204020204" pitchFamily="34" charset="0"/>
              </a:rPr>
              <a:t>Structured programming dialogues support identification of transformational projects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00771C-C7F9-41DE-B345-E345B59EE6E7}"/>
              </a:ext>
            </a:extLst>
          </p:cNvPr>
          <p:cNvSpPr/>
          <p:nvPr/>
        </p:nvSpPr>
        <p:spPr>
          <a:xfrm>
            <a:off x="4350820" y="1415143"/>
            <a:ext cx="2003620" cy="25363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4AC45D-F9F4-40C3-A6DB-355F61809A27}"/>
              </a:ext>
            </a:extLst>
          </p:cNvPr>
          <p:cNvCxnSpPr/>
          <p:nvPr/>
        </p:nvCxnSpPr>
        <p:spPr>
          <a:xfrm flipH="1">
            <a:off x="6252058" y="968829"/>
            <a:ext cx="540628" cy="5400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42BE1A-AF93-4F66-BC93-16E3BE0AB050}"/>
              </a:ext>
            </a:extLst>
          </p:cNvPr>
          <p:cNvSpPr txBox="1"/>
          <p:nvPr/>
        </p:nvSpPr>
        <p:spPr>
          <a:xfrm>
            <a:off x="6792686" y="696722"/>
            <a:ext cx="156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Today’s Focus</a:t>
            </a:r>
          </a:p>
        </p:txBody>
      </p:sp>
    </p:spTree>
    <p:extLst>
      <p:ext uri="{BB962C8B-B14F-4D97-AF65-F5344CB8AC3E}">
        <p14:creationId xmlns:p14="http://schemas.microsoft.com/office/powerpoint/2010/main" val="33332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7">
            <a:extLst>
              <a:ext uri="{FF2B5EF4-FFF2-40B4-BE49-F238E27FC236}">
                <a16:creationId xmlns:a16="http://schemas.microsoft.com/office/drawing/2014/main" id="{2A04F785-D0EA-3845-A2C1-35A693775ED7}"/>
              </a:ext>
            </a:extLst>
          </p:cNvPr>
          <p:cNvSpPr txBox="1"/>
          <p:nvPr/>
        </p:nvSpPr>
        <p:spPr>
          <a:xfrm>
            <a:off x="3348205" y="2882775"/>
            <a:ext cx="11343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USD</a:t>
            </a:r>
            <a:r>
              <a:rPr sz="1400" spc="-45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 </a:t>
            </a:r>
            <a:r>
              <a:rPr sz="1400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million</a:t>
            </a:r>
            <a:endParaRPr sz="1400">
              <a:latin typeface="Corbel" panose="020B0503020204020204" pitchFamily="34" charset="0"/>
              <a:cs typeface="MuseoSlab-500"/>
            </a:endParaRPr>
          </a:p>
        </p:txBody>
      </p:sp>
      <p:sp>
        <p:nvSpPr>
          <p:cNvPr id="21" name="object 27">
            <a:extLst>
              <a:ext uri="{FF2B5EF4-FFF2-40B4-BE49-F238E27FC236}">
                <a16:creationId xmlns:a16="http://schemas.microsoft.com/office/drawing/2014/main" id="{355F09CB-5261-624F-96D7-DFA21882B621}"/>
              </a:ext>
            </a:extLst>
          </p:cNvPr>
          <p:cNvSpPr txBox="1"/>
          <p:nvPr/>
        </p:nvSpPr>
        <p:spPr>
          <a:xfrm>
            <a:off x="8144184" y="2880768"/>
            <a:ext cx="11343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USD</a:t>
            </a:r>
            <a:r>
              <a:rPr sz="1400" spc="-45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 </a:t>
            </a:r>
            <a:r>
              <a:rPr sz="1400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million</a:t>
            </a:r>
            <a:endParaRPr sz="1400">
              <a:latin typeface="Corbel" panose="020B0503020204020204" pitchFamily="34" charset="0"/>
              <a:cs typeface="MuseoSlab-50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8945E7-9B3E-5441-BFC1-9131230D328B}"/>
              </a:ext>
            </a:extLst>
          </p:cNvPr>
          <p:cNvSpPr/>
          <p:nvPr/>
        </p:nvSpPr>
        <p:spPr>
          <a:xfrm>
            <a:off x="7812323" y="1840450"/>
            <a:ext cx="1796916" cy="107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  <a:latin typeface="Corbel" panose="020B0503020204020204" pitchFamily="34" charset="0"/>
              </a:rPr>
              <a:t>142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BB1924-988D-4DF0-8177-54FF6FC4B78E}"/>
              </a:ext>
            </a:extLst>
          </p:cNvPr>
          <p:cNvGrpSpPr/>
          <p:nvPr/>
        </p:nvGrpSpPr>
        <p:grpSpPr>
          <a:xfrm>
            <a:off x="1729865" y="1531643"/>
            <a:ext cx="8732269" cy="2698250"/>
            <a:chOff x="716813" y="2407641"/>
            <a:chExt cx="8747257" cy="2921933"/>
          </a:xfrm>
        </p:grpSpPr>
        <p:sp>
          <p:nvSpPr>
            <p:cNvPr id="5" name="object 20">
              <a:extLst>
                <a:ext uri="{FF2B5EF4-FFF2-40B4-BE49-F238E27FC236}">
                  <a16:creationId xmlns:a16="http://schemas.microsoft.com/office/drawing/2014/main" id="{B0C6E408-0A0F-FD40-B446-BCA887F19AE9}"/>
                </a:ext>
              </a:extLst>
            </p:cNvPr>
            <p:cNvSpPr txBox="1"/>
            <p:nvPr/>
          </p:nvSpPr>
          <p:spPr>
            <a:xfrm>
              <a:off x="3005935" y="4382690"/>
              <a:ext cx="1799999" cy="9361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875" marR="5080" indent="-3175" algn="ctr">
                <a:lnSpc>
                  <a:spcPct val="100000"/>
                </a:lnSpc>
                <a:spcBef>
                  <a:spcPts val="100"/>
                </a:spcBef>
              </a:pPr>
              <a:r>
                <a:rPr sz="2000" spc="-2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Total </a:t>
              </a:r>
              <a:r>
                <a:rPr sz="2000" spc="-5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value </a:t>
              </a:r>
              <a:r>
                <a:rPr sz="2000" spc="-1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of</a:t>
              </a:r>
              <a:r>
                <a:rPr sz="2000" spc="-55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 </a:t>
              </a:r>
              <a:r>
                <a:rPr sz="200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readiness  grants</a:t>
              </a:r>
              <a:r>
                <a:rPr sz="2000" spc="-1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 </a:t>
              </a:r>
              <a:r>
                <a:rPr sz="2000" spc="-5" dirty="0">
                  <a:solidFill>
                    <a:srgbClr val="4D4D4F"/>
                  </a:solidFill>
                  <a:latin typeface="Corbel" panose="020B0503020204020204" pitchFamily="34" charset="0"/>
                  <a:cs typeface="MuseoSlab-500"/>
                </a:rPr>
                <a:t>approved</a:t>
              </a:r>
              <a:endParaRPr sz="2000" dirty="0">
                <a:latin typeface="Corbel" panose="020B0503020204020204" pitchFamily="34" charset="0"/>
                <a:cs typeface="MuseoSlab-500"/>
              </a:endParaRPr>
            </a:p>
          </p:txBody>
        </p:sp>
        <p:sp>
          <p:nvSpPr>
            <p:cNvPr id="6" name="object 21">
              <a:extLst>
                <a:ext uri="{FF2B5EF4-FFF2-40B4-BE49-F238E27FC236}">
                  <a16:creationId xmlns:a16="http://schemas.microsoft.com/office/drawing/2014/main" id="{112CDD4D-8186-144D-9859-A483BE10BD8E}"/>
                </a:ext>
              </a:extLst>
            </p:cNvPr>
            <p:cNvSpPr txBox="1"/>
            <p:nvPr/>
          </p:nvSpPr>
          <p:spPr>
            <a:xfrm>
              <a:off x="716814" y="4318493"/>
              <a:ext cx="1799999" cy="9361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9525" marR="5080" indent="1588" algn="ctr">
                <a:lnSpc>
                  <a:spcPct val="100000"/>
                </a:lnSpc>
                <a:spcBef>
                  <a:spcPts val="100"/>
                </a:spcBef>
              </a:pPr>
              <a:r>
                <a:rPr sz="2000" spc="-3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Total </a:t>
              </a:r>
              <a:r>
                <a:rPr sz="2000" spc="-1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number </a:t>
              </a:r>
              <a:r>
                <a:rPr sz="2000" spc="-15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of</a:t>
              </a:r>
              <a:r>
                <a:rPr sz="2000" spc="-8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 </a:t>
              </a:r>
              <a:r>
                <a:rPr sz="2000" spc="-1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readiness  </a:t>
              </a:r>
              <a:r>
                <a:rPr sz="2000" spc="-5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grants</a:t>
              </a:r>
              <a:r>
                <a:rPr sz="2000" spc="-3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 </a:t>
              </a:r>
              <a:r>
                <a:rPr sz="2000" spc="-15" dirty="0">
                  <a:solidFill>
                    <a:srgbClr val="4D4D4F"/>
                  </a:solidFill>
                  <a:latin typeface="Corbel" panose="020B0503020204020204" pitchFamily="34" charset="0"/>
                  <a:cs typeface="MuseoSlab-500"/>
                </a:rPr>
                <a:t>approved</a:t>
              </a:r>
              <a:endParaRPr sz="2000" dirty="0">
                <a:latin typeface="Corbel" panose="020B0503020204020204" pitchFamily="34" charset="0"/>
                <a:cs typeface="MuseoSlab-500"/>
              </a:endParaRPr>
            </a:p>
          </p:txBody>
        </p:sp>
        <p:sp>
          <p:nvSpPr>
            <p:cNvPr id="7" name="object 22">
              <a:extLst>
                <a:ext uri="{FF2B5EF4-FFF2-40B4-BE49-F238E27FC236}">
                  <a16:creationId xmlns:a16="http://schemas.microsoft.com/office/drawing/2014/main" id="{7B693352-F16A-794C-8E04-920703C1B099}"/>
                </a:ext>
              </a:extLst>
            </p:cNvPr>
            <p:cNvSpPr txBox="1"/>
            <p:nvPr/>
          </p:nvSpPr>
          <p:spPr>
            <a:xfrm>
              <a:off x="5434735" y="4393421"/>
              <a:ext cx="1800000" cy="9361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5875" marR="5080" indent="-4763" algn="ctr">
                <a:lnSpc>
                  <a:spcPct val="100000"/>
                </a:lnSpc>
                <a:spcBef>
                  <a:spcPts val="100"/>
                </a:spcBef>
              </a:pPr>
              <a:r>
                <a:rPr sz="2000" spc="-3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Total </a:t>
              </a:r>
              <a:r>
                <a:rPr sz="2000" spc="-1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number </a:t>
              </a:r>
              <a:r>
                <a:rPr sz="2000" spc="-15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of</a:t>
              </a:r>
              <a:r>
                <a:rPr sz="2000" spc="-8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 </a:t>
              </a:r>
              <a:r>
                <a:rPr sz="2000" spc="-1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readiness  </a:t>
              </a:r>
              <a:r>
                <a:rPr sz="2000" spc="-5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grants</a:t>
              </a:r>
              <a:r>
                <a:rPr sz="2000" spc="-30" dirty="0">
                  <a:solidFill>
                    <a:srgbClr val="4D4D4F"/>
                  </a:solidFill>
                  <a:latin typeface="Corbel" panose="020B0503020204020204" pitchFamily="34" charset="0"/>
                  <a:cs typeface="MuseoSlab-300"/>
                </a:rPr>
                <a:t> </a:t>
              </a:r>
              <a:r>
                <a:rPr lang="en-US" sz="2000" spc="-5" dirty="0">
                  <a:solidFill>
                    <a:srgbClr val="4D4D4F"/>
                  </a:solidFill>
                  <a:latin typeface="Corbel" panose="020B0503020204020204" pitchFamily="34" charset="0"/>
                  <a:cs typeface="MuseoSlab-500"/>
                </a:rPr>
                <a:t>disbursed</a:t>
              </a:r>
              <a:endParaRPr sz="2000" dirty="0">
                <a:latin typeface="Corbel" panose="020B0503020204020204" pitchFamily="34" charset="0"/>
                <a:cs typeface="MuseoSlab-50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351F4E-518D-1045-9F10-2390FB72C9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813" y="2407641"/>
              <a:ext cx="1800000" cy="179823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CB9883A-3BA1-CC44-954E-0FA2C29F71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16344" y="2407641"/>
              <a:ext cx="1800000" cy="1798230"/>
            </a:xfrm>
            <a:prstGeom prst="ellipse">
              <a:avLst/>
            </a:prstGeom>
            <a:solidFill>
              <a:srgbClr val="366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1F4C4E3-59EB-4641-AB6C-B31F5107B3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19780" y="2407641"/>
              <a:ext cx="1800000" cy="1798230"/>
            </a:xfrm>
            <a:prstGeom prst="ellipse">
              <a:avLst/>
            </a:prstGeom>
            <a:solidFill>
              <a:srgbClr val="4A8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panose="020B0503020204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5FB3E7-7072-FF41-BB05-D807290E40BB}"/>
                </a:ext>
              </a:extLst>
            </p:cNvPr>
            <p:cNvSpPr/>
            <p:nvPr/>
          </p:nvSpPr>
          <p:spPr>
            <a:xfrm>
              <a:off x="716813" y="2622040"/>
              <a:ext cx="1800000" cy="11588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Corbel" panose="020B0503020204020204" pitchFamily="34" charset="0"/>
                </a:rPr>
                <a:t>370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0D3DCB-8EA1-5E4E-A6AA-9DB7ED13D7B3}"/>
                </a:ext>
              </a:extLst>
            </p:cNvPr>
            <p:cNvSpPr/>
            <p:nvPr/>
          </p:nvSpPr>
          <p:spPr>
            <a:xfrm>
              <a:off x="3016344" y="2622040"/>
              <a:ext cx="1800000" cy="11588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orbel" panose="020B0503020204020204" pitchFamily="34" charset="0"/>
                </a:rPr>
                <a:t>230.9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0ED8240-4F27-4FCF-8481-45085D03BCAF}"/>
                </a:ext>
              </a:extLst>
            </p:cNvPr>
            <p:cNvGrpSpPr/>
            <p:nvPr/>
          </p:nvGrpSpPr>
          <p:grpSpPr>
            <a:xfrm>
              <a:off x="7656230" y="2409780"/>
              <a:ext cx="1807840" cy="2469966"/>
              <a:chOff x="10068126" y="2407641"/>
              <a:chExt cx="1807840" cy="2469966"/>
            </a:xfrm>
          </p:grpSpPr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F4340577-D10A-4CCB-B3BE-A75DB9BAED5E}"/>
                  </a:ext>
                </a:extLst>
              </p:cNvPr>
              <p:cNvSpPr txBox="1"/>
              <p:nvPr/>
            </p:nvSpPr>
            <p:spPr>
              <a:xfrm>
                <a:off x="10068126" y="4557006"/>
                <a:ext cx="1800000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5875" marR="5080" indent="-3175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spc="-20" dirty="0">
                    <a:solidFill>
                      <a:srgbClr val="4D4D4F"/>
                    </a:solidFill>
                    <a:latin typeface="Corbel" panose="020B0503020204020204" pitchFamily="34" charset="0"/>
                    <a:cs typeface="MuseoSlab-300"/>
                  </a:rPr>
                  <a:t>Disbursements</a:t>
                </a:r>
                <a:endParaRPr sz="2000" dirty="0">
                  <a:latin typeface="Corbel" panose="020B0503020204020204" pitchFamily="34" charset="0"/>
                  <a:cs typeface="MuseoSlab-50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5487F28-165F-457E-A0DA-67F3718990E7}"/>
                  </a:ext>
                </a:extLst>
              </p:cNvPr>
              <p:cNvGrpSpPr/>
              <p:nvPr/>
            </p:nvGrpSpPr>
            <p:grpSpPr>
              <a:xfrm>
                <a:off x="10075966" y="2407641"/>
                <a:ext cx="1800000" cy="1798230"/>
                <a:chOff x="10075966" y="2407641"/>
                <a:chExt cx="1800000" cy="1798230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D887C308-CFED-4FBD-9D82-21D5756F306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075966" y="2407641"/>
                  <a:ext cx="1800000" cy="1798230"/>
                </a:xfrm>
                <a:prstGeom prst="ellipse">
                  <a:avLst/>
                </a:prstGeom>
                <a:solidFill>
                  <a:srgbClr val="B1D12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orbel" panose="020B0503020204020204" pitchFamily="34" charset="0"/>
                  </a:endParaRP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564B3AC-C496-48BD-A97F-91219C95288D}"/>
                    </a:ext>
                  </a:extLst>
                </p:cNvPr>
                <p:cNvGrpSpPr/>
                <p:nvPr/>
              </p:nvGrpSpPr>
              <p:grpSpPr>
                <a:xfrm>
                  <a:off x="10075966" y="2622040"/>
                  <a:ext cx="1800000" cy="1234014"/>
                  <a:chOff x="10075966" y="2622040"/>
                  <a:chExt cx="1800000" cy="1234014"/>
                </a:xfrm>
              </p:grpSpPr>
              <p:sp>
                <p:nvSpPr>
                  <p:cNvPr id="26" name="object 27">
                    <a:extLst>
                      <a:ext uri="{FF2B5EF4-FFF2-40B4-BE49-F238E27FC236}">
                        <a16:creationId xmlns:a16="http://schemas.microsoft.com/office/drawing/2014/main" id="{34323907-F2DC-4A09-9B65-6C1977CD03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399988" y="3627786"/>
                    <a:ext cx="1136278" cy="228268"/>
                  </a:xfrm>
                  <a:prstGeom prst="rect">
                    <a:avLst/>
                  </a:prstGeom>
                </p:spPr>
                <p:txBody>
                  <a:bodyPr vert="horz" wrap="square" lIns="0" tIns="12700" rIns="0" bIns="0" rtlCol="0">
                    <a:spAutoFit/>
                  </a:bodyPr>
                  <a:lstStyle/>
                  <a:p>
                    <a:pPr marL="12700" algn="ctr">
                      <a:lnSpc>
                        <a:spcPct val="100000"/>
                      </a:lnSpc>
                      <a:spcBef>
                        <a:spcPts val="100"/>
                      </a:spcBef>
                    </a:pPr>
                    <a:r>
                      <a:rPr sz="1400">
                        <a:solidFill>
                          <a:srgbClr val="FFFFFF"/>
                        </a:solidFill>
                        <a:latin typeface="Corbel" panose="020B0503020204020204" pitchFamily="34" charset="0"/>
                        <a:cs typeface="MuseoSlab-500"/>
                      </a:rPr>
                      <a:t>USD</a:t>
                    </a:r>
                    <a:r>
                      <a:rPr sz="1400" spc="-45">
                        <a:solidFill>
                          <a:srgbClr val="FFFFFF"/>
                        </a:solidFill>
                        <a:latin typeface="Corbel" panose="020B0503020204020204" pitchFamily="34" charset="0"/>
                        <a:cs typeface="MuseoSlab-500"/>
                      </a:rPr>
                      <a:t> </a:t>
                    </a:r>
                    <a:r>
                      <a:rPr sz="1400">
                        <a:solidFill>
                          <a:srgbClr val="FFFFFF"/>
                        </a:solidFill>
                        <a:latin typeface="Corbel" panose="020B0503020204020204" pitchFamily="34" charset="0"/>
                        <a:cs typeface="MuseoSlab-500"/>
                      </a:rPr>
                      <a:t>million</a:t>
                    </a:r>
                    <a:endParaRPr sz="1400">
                      <a:latin typeface="Corbel" panose="020B0503020204020204" pitchFamily="34" charset="0"/>
                      <a:cs typeface="MuseoSlab-50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29CCA896-E876-45B4-8D06-EBF8193D98BF}"/>
                      </a:ext>
                    </a:extLst>
                  </p:cNvPr>
                  <p:cNvSpPr/>
                  <p:nvPr/>
                </p:nvSpPr>
                <p:spPr>
                  <a:xfrm>
                    <a:off x="10075966" y="2622040"/>
                    <a:ext cx="1800000" cy="11588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4800" dirty="0">
                        <a:solidFill>
                          <a:schemeClr val="bg1"/>
                        </a:solidFill>
                        <a:latin typeface="Corbel" panose="020B0503020204020204" pitchFamily="34" charset="0"/>
                      </a:rPr>
                      <a:t>76</a:t>
                    </a:r>
                  </a:p>
                </p:txBody>
              </p:sp>
            </p:grpSp>
          </p:grp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0AEA560-F148-524B-BC4F-BCC3A2191C70}"/>
              </a:ext>
            </a:extLst>
          </p:cNvPr>
          <p:cNvSpPr/>
          <p:nvPr/>
        </p:nvSpPr>
        <p:spPr>
          <a:xfrm>
            <a:off x="6432209" y="1760813"/>
            <a:ext cx="1796916" cy="107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orbel" panose="020B0503020204020204" pitchFamily="34" charset="0"/>
              </a:rPr>
              <a:t>265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325813C-1483-4E3E-B810-835FE2474DF4}"/>
              </a:ext>
            </a:extLst>
          </p:cNvPr>
          <p:cNvSpPr txBox="1"/>
          <p:nvPr/>
        </p:nvSpPr>
        <p:spPr>
          <a:xfrm>
            <a:off x="4349497" y="2712045"/>
            <a:ext cx="11343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USD</a:t>
            </a:r>
            <a:r>
              <a:rPr sz="1400" spc="-45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 </a:t>
            </a:r>
            <a:r>
              <a:rPr sz="1400">
                <a:solidFill>
                  <a:srgbClr val="FFFFFF"/>
                </a:solidFill>
                <a:latin typeface="Corbel" panose="020B0503020204020204" pitchFamily="34" charset="0"/>
                <a:cs typeface="MuseoSlab-500"/>
              </a:rPr>
              <a:t>million</a:t>
            </a:r>
            <a:endParaRPr sz="1400">
              <a:latin typeface="Corbel" panose="020B0503020204020204" pitchFamily="34" charset="0"/>
              <a:cs typeface="MuseoSlab-50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95728A-9EF6-4EDA-BC39-CD67E8E65F98}"/>
              </a:ext>
            </a:extLst>
          </p:cNvPr>
          <p:cNvSpPr/>
          <p:nvPr/>
        </p:nvSpPr>
        <p:spPr>
          <a:xfrm>
            <a:off x="239114" y="2295885"/>
            <a:ext cx="109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Corbel" panose="020B0503020204020204" pitchFamily="34" charset="0"/>
              </a:rPr>
              <a:t>GLOBAL</a:t>
            </a:r>
            <a:r>
              <a:rPr lang="en-US">
                <a:latin typeface="Corbel" panose="020B0503020204020204" pitchFamily="34" charset="0"/>
              </a:rPr>
              <a:t> </a:t>
            </a:r>
            <a:endParaRPr lang="en-US"/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21575801-4D1A-40B9-A5AA-9B5B003ECA2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Readiness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sz="2000" dirty="0"/>
              <a:t>(AS OF March 3, 2019)</a:t>
            </a:r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D682AFA6-5772-4FB2-A1B5-BFC1833260B3}"/>
              </a:ext>
            </a:extLst>
          </p:cNvPr>
          <p:cNvSpPr/>
          <p:nvPr/>
        </p:nvSpPr>
        <p:spPr>
          <a:xfrm>
            <a:off x="369134" y="4535377"/>
            <a:ext cx="3475479" cy="404862"/>
          </a:xfrm>
          <a:custGeom>
            <a:avLst/>
            <a:gdLst>
              <a:gd name="connsiteX0" fmla="*/ 78674 w 1941576"/>
              <a:gd name="connsiteY0" fmla="*/ 0 h 471950"/>
              <a:gd name="connsiteX1" fmla="*/ 1862902 w 1941576"/>
              <a:gd name="connsiteY1" fmla="*/ 0 h 471950"/>
              <a:gd name="connsiteX2" fmla="*/ 1941576 w 1941576"/>
              <a:gd name="connsiteY2" fmla="*/ 78674 h 471950"/>
              <a:gd name="connsiteX3" fmla="*/ 1941576 w 1941576"/>
              <a:gd name="connsiteY3" fmla="*/ 471950 h 471950"/>
              <a:gd name="connsiteX4" fmla="*/ 1941576 w 1941576"/>
              <a:gd name="connsiteY4" fmla="*/ 471950 h 471950"/>
              <a:gd name="connsiteX5" fmla="*/ 0 w 1941576"/>
              <a:gd name="connsiteY5" fmla="*/ 471950 h 471950"/>
              <a:gd name="connsiteX6" fmla="*/ 0 w 1941576"/>
              <a:gd name="connsiteY6" fmla="*/ 471950 h 471950"/>
              <a:gd name="connsiteX7" fmla="*/ 0 w 1941576"/>
              <a:gd name="connsiteY7" fmla="*/ 78674 h 471950"/>
              <a:gd name="connsiteX8" fmla="*/ 78674 w 1941576"/>
              <a:gd name="connsiteY8" fmla="*/ 0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576" h="471950">
                <a:moveTo>
                  <a:pt x="78674" y="0"/>
                </a:moveTo>
                <a:lnTo>
                  <a:pt x="1862902" y="0"/>
                </a:lnTo>
                <a:cubicBezTo>
                  <a:pt x="1906352" y="0"/>
                  <a:pt x="1941576" y="35224"/>
                  <a:pt x="1941576" y="78674"/>
                </a:cubicBezTo>
                <a:lnTo>
                  <a:pt x="1941576" y="471950"/>
                </a:lnTo>
                <a:lnTo>
                  <a:pt x="1941576" y="471950"/>
                </a:lnTo>
                <a:lnTo>
                  <a:pt x="0" y="471950"/>
                </a:lnTo>
                <a:lnTo>
                  <a:pt x="0" y="471950"/>
                </a:lnTo>
                <a:lnTo>
                  <a:pt x="0" y="78674"/>
                </a:lnTo>
                <a:cubicBezTo>
                  <a:pt x="0" y="35224"/>
                  <a:pt x="35224" y="0"/>
                  <a:pt x="78674" y="0"/>
                </a:cubicBezTo>
                <a:close/>
              </a:path>
            </a:pathLst>
          </a:custGeom>
          <a:solidFill>
            <a:srgbClr val="13A04A"/>
          </a:solidFill>
          <a:ln>
            <a:solidFill>
              <a:srgbClr val="15A14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33" tIns="57333" rIns="57333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Museo Slab 500" panose="02000000000000000000" charset="0"/>
              </a:rPr>
              <a:t>USD 1 million</a:t>
            </a:r>
            <a:endParaRPr lang="en-GB" sz="2400" kern="1200" dirty="0">
              <a:latin typeface="Museo Slab 500" panose="02000000000000000000" charset="0"/>
            </a:endParaRPr>
          </a:p>
        </p:txBody>
      </p:sp>
      <p:sp>
        <p:nvSpPr>
          <p:cNvPr id="56" name="Freeform 12">
            <a:extLst>
              <a:ext uri="{FF2B5EF4-FFF2-40B4-BE49-F238E27FC236}">
                <a16:creationId xmlns:a16="http://schemas.microsoft.com/office/drawing/2014/main" id="{BD0A59B3-410A-4525-AB53-92C9C9A542B8}"/>
              </a:ext>
            </a:extLst>
          </p:cNvPr>
          <p:cNvSpPr/>
          <p:nvPr/>
        </p:nvSpPr>
        <p:spPr>
          <a:xfrm>
            <a:off x="6540521" y="4599627"/>
            <a:ext cx="3475479" cy="404862"/>
          </a:xfrm>
          <a:custGeom>
            <a:avLst/>
            <a:gdLst>
              <a:gd name="connsiteX0" fmla="*/ 78674 w 1941576"/>
              <a:gd name="connsiteY0" fmla="*/ 0 h 471950"/>
              <a:gd name="connsiteX1" fmla="*/ 1862902 w 1941576"/>
              <a:gd name="connsiteY1" fmla="*/ 0 h 471950"/>
              <a:gd name="connsiteX2" fmla="*/ 1941576 w 1941576"/>
              <a:gd name="connsiteY2" fmla="*/ 78674 h 471950"/>
              <a:gd name="connsiteX3" fmla="*/ 1941576 w 1941576"/>
              <a:gd name="connsiteY3" fmla="*/ 471950 h 471950"/>
              <a:gd name="connsiteX4" fmla="*/ 1941576 w 1941576"/>
              <a:gd name="connsiteY4" fmla="*/ 471950 h 471950"/>
              <a:gd name="connsiteX5" fmla="*/ 0 w 1941576"/>
              <a:gd name="connsiteY5" fmla="*/ 471950 h 471950"/>
              <a:gd name="connsiteX6" fmla="*/ 0 w 1941576"/>
              <a:gd name="connsiteY6" fmla="*/ 471950 h 471950"/>
              <a:gd name="connsiteX7" fmla="*/ 0 w 1941576"/>
              <a:gd name="connsiteY7" fmla="*/ 78674 h 471950"/>
              <a:gd name="connsiteX8" fmla="*/ 78674 w 1941576"/>
              <a:gd name="connsiteY8" fmla="*/ 0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576" h="471950">
                <a:moveTo>
                  <a:pt x="78674" y="0"/>
                </a:moveTo>
                <a:lnTo>
                  <a:pt x="1862902" y="0"/>
                </a:lnTo>
                <a:cubicBezTo>
                  <a:pt x="1906352" y="0"/>
                  <a:pt x="1941576" y="35224"/>
                  <a:pt x="1941576" y="78674"/>
                </a:cubicBezTo>
                <a:lnTo>
                  <a:pt x="1941576" y="471950"/>
                </a:lnTo>
                <a:lnTo>
                  <a:pt x="1941576" y="471950"/>
                </a:lnTo>
                <a:lnTo>
                  <a:pt x="0" y="471950"/>
                </a:lnTo>
                <a:lnTo>
                  <a:pt x="0" y="471950"/>
                </a:lnTo>
                <a:lnTo>
                  <a:pt x="0" y="78674"/>
                </a:lnTo>
                <a:cubicBezTo>
                  <a:pt x="0" y="35224"/>
                  <a:pt x="35224" y="0"/>
                  <a:pt x="78674" y="0"/>
                </a:cubicBezTo>
                <a:close/>
              </a:path>
            </a:pathLst>
          </a:custGeom>
          <a:solidFill>
            <a:srgbClr val="216977"/>
          </a:solidFill>
          <a:ln>
            <a:solidFill>
              <a:srgbClr val="21697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33" tIns="57333" rIns="57333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Museo Slab 500" panose="02000000000000000000" charset="0"/>
              </a:rPr>
              <a:t>USD 3 million</a:t>
            </a:r>
            <a:endParaRPr lang="en-GB" sz="2400" kern="1200" dirty="0">
              <a:latin typeface="Museo Slab 500" panose="02000000000000000000" charset="0"/>
            </a:endParaRPr>
          </a:p>
        </p:txBody>
      </p:sp>
      <p:sp>
        <p:nvSpPr>
          <p:cNvPr id="57" name="Straight Connector 56">
            <a:extLst>
              <a:ext uri="{FF2B5EF4-FFF2-40B4-BE49-F238E27FC236}">
                <a16:creationId xmlns:a16="http://schemas.microsoft.com/office/drawing/2014/main" id="{CF33B101-39D9-4864-AD14-C2D4861444BD}"/>
              </a:ext>
            </a:extLst>
          </p:cNvPr>
          <p:cNvSpPr/>
          <p:nvPr/>
        </p:nvSpPr>
        <p:spPr>
          <a:xfrm>
            <a:off x="238502" y="5006011"/>
            <a:ext cx="11781896" cy="86039"/>
          </a:xfrm>
          <a:prstGeom prst="line">
            <a:avLst/>
          </a:prstGeom>
          <a:ln>
            <a:solidFill>
              <a:srgbClr val="216977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FB43DC-AD43-4038-A507-D75FEEBFF120}"/>
              </a:ext>
            </a:extLst>
          </p:cNvPr>
          <p:cNvSpPr/>
          <p:nvPr/>
        </p:nvSpPr>
        <p:spPr>
          <a:xfrm>
            <a:off x="256289" y="5151333"/>
            <a:ext cx="5548197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1E6271"/>
              </a:buClr>
              <a:buChar char="•"/>
            </a:pPr>
            <a:r>
              <a:rPr lang="en-US" sz="2400" dirty="0">
                <a:latin typeface="Museo Slab 500" panose="02000000000000000000" charset="0"/>
              </a:rPr>
              <a:t>NDA and DAE strengthening</a:t>
            </a:r>
            <a:endParaRPr lang="en-GB" sz="2400" dirty="0">
              <a:latin typeface="Museo Slab 500" panose="02000000000000000000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1E6271"/>
              </a:buClr>
              <a:buChar char="•"/>
            </a:pPr>
            <a:r>
              <a:rPr lang="en-US" sz="2400" dirty="0">
                <a:latin typeface="Museo Slab 500" panose="02000000000000000000" charset="0"/>
              </a:rPr>
              <a:t>Country </a:t>
            </a:r>
            <a:r>
              <a:rPr lang="en-US" sz="2400" dirty="0" err="1">
                <a:latin typeface="Museo Slab 500" panose="02000000000000000000" charset="0"/>
              </a:rPr>
              <a:t>Programmes</a:t>
            </a:r>
            <a:r>
              <a:rPr lang="en-US" sz="2400" dirty="0">
                <a:latin typeface="Museo Slab 500" panose="02000000000000000000" charset="0"/>
              </a:rPr>
              <a:t> and GCF strategic engagement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>
                <a:srgbClr val="1E6271"/>
              </a:buClr>
              <a:buFontTx/>
              <a:buChar char="•"/>
            </a:pPr>
            <a:r>
              <a:rPr lang="en-US" sz="2400" dirty="0">
                <a:latin typeface="Museo Slab 500" panose="02000000000000000000" charset="0"/>
              </a:rPr>
              <a:t>Access to climate finance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C5816-1325-46AC-BDC5-8DF5D5A25EF7}"/>
              </a:ext>
            </a:extLst>
          </p:cNvPr>
          <p:cNvSpPr/>
          <p:nvPr/>
        </p:nvSpPr>
        <p:spPr>
          <a:xfrm>
            <a:off x="6491384" y="5159813"/>
            <a:ext cx="55290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1E6271"/>
              </a:buClr>
              <a:buChar char="•"/>
            </a:pPr>
            <a:r>
              <a:rPr lang="en-US" sz="2400" dirty="0">
                <a:latin typeface="Museo Slab 500" panose="02000000000000000000" charset="0"/>
              </a:rPr>
              <a:t>National adaptation plans (NAP) / adaptation planning processes</a:t>
            </a:r>
            <a:endParaRPr lang="en-GB" sz="2400" dirty="0">
              <a:latin typeface="Museo Slab 500" panose="0200000000000000000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A566D-0D41-4A64-B800-BB43FC4FDE0B}"/>
              </a:ext>
            </a:extLst>
          </p:cNvPr>
          <p:cNvSpPr/>
          <p:nvPr/>
        </p:nvSpPr>
        <p:spPr>
          <a:xfrm>
            <a:off x="3858068" y="4625287"/>
            <a:ext cx="2541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useo Slab 500" panose="02000000000000000000" charset="0"/>
              </a:rPr>
              <a:t>cap per country per year 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98FADA-7E41-41D5-82AA-56EF07E24DB0}"/>
              </a:ext>
            </a:extLst>
          </p:cNvPr>
          <p:cNvSpPr/>
          <p:nvPr/>
        </p:nvSpPr>
        <p:spPr>
          <a:xfrm>
            <a:off x="10016000" y="4636679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useo Slab 500" panose="02000000000000000000" charset="0"/>
              </a:rPr>
              <a:t>cap per country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690FB-09AB-470C-BD83-B8EEB6C2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35720" y="6337776"/>
            <a:ext cx="2743200" cy="365125"/>
          </a:xfrm>
        </p:spPr>
        <p:txBody>
          <a:bodyPr/>
          <a:lstStyle/>
          <a:p>
            <a:fld id="{78A18621-ACA7-4736-9D07-17BB1E58DC2F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7D740-FA04-48E8-AB41-C60D9F67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What's New in Readiness 2.0?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1D69A5-04A0-47F1-9D95-85A3895740B5}"/>
              </a:ext>
            </a:extLst>
          </p:cNvPr>
          <p:cNvGraphicFramePr>
            <a:graphicFrameLocks noGrp="1"/>
          </p:cNvGraphicFramePr>
          <p:nvPr/>
        </p:nvGraphicFramePr>
        <p:xfrm>
          <a:off x="1650160" y="1857602"/>
          <a:ext cx="89797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021">
                  <a:extLst>
                    <a:ext uri="{9D8B030D-6E8A-4147-A177-3AD203B41FA5}">
                      <a16:colId xmlns:a16="http://schemas.microsoft.com/office/drawing/2014/main" val="4279319110"/>
                    </a:ext>
                  </a:extLst>
                </a:gridCol>
                <a:gridCol w="6435721">
                  <a:extLst>
                    <a:ext uri="{9D8B030D-6E8A-4147-A177-3AD203B41FA5}">
                      <a16:colId xmlns:a16="http://schemas.microsoft.com/office/drawing/2014/main" val="13353125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200" dirty="0"/>
                        <a:t>Multi-Year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444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NDAs can apply for multi-year readiness up to 3M over 3 years</a:t>
                      </a:r>
                    </a:p>
                    <a:p>
                      <a:pPr marL="4000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NDAs can still apply for 1-year readiness</a:t>
                      </a:r>
                      <a:endParaRPr lang="en-US" sz="1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66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CE4302-75EF-48B6-BD61-EDA7A25B0822}"/>
              </a:ext>
            </a:extLst>
          </p:cNvPr>
          <p:cNvGraphicFramePr>
            <a:graphicFrameLocks noGrp="1"/>
          </p:cNvGraphicFramePr>
          <p:nvPr/>
        </p:nvGraphicFramePr>
        <p:xfrm>
          <a:off x="1650160" y="2858207"/>
          <a:ext cx="89797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021">
                  <a:extLst>
                    <a:ext uri="{9D8B030D-6E8A-4147-A177-3AD203B41FA5}">
                      <a16:colId xmlns:a16="http://schemas.microsoft.com/office/drawing/2014/main" val="4279319110"/>
                    </a:ext>
                  </a:extLst>
                </a:gridCol>
                <a:gridCol w="6435721">
                  <a:extLst>
                    <a:ext uri="{9D8B030D-6E8A-4147-A177-3AD203B41FA5}">
                      <a16:colId xmlns:a16="http://schemas.microsoft.com/office/drawing/2014/main" val="13353125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200" dirty="0"/>
                        <a:t>Programmatic Focus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6F84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Proposals need to clearly illustrate the country’s climate finance landscape (i.e. 5-year plan, INDC, NAP, TNC) and complementarity with other efforts</a:t>
                      </a:r>
                      <a:endParaRPr lang="en-US" sz="18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Corbel" panose="020B0503020204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6650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D8BE145-28D2-442A-BBB5-8E90574E2388}"/>
              </a:ext>
            </a:extLst>
          </p:cNvPr>
          <p:cNvGraphicFramePr>
            <a:graphicFrameLocks noGrp="1"/>
          </p:cNvGraphicFramePr>
          <p:nvPr/>
        </p:nvGraphicFramePr>
        <p:xfrm>
          <a:off x="1650160" y="3858811"/>
          <a:ext cx="89797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021">
                  <a:extLst>
                    <a:ext uri="{9D8B030D-6E8A-4147-A177-3AD203B41FA5}">
                      <a16:colId xmlns:a16="http://schemas.microsoft.com/office/drawing/2014/main" val="4279319110"/>
                    </a:ext>
                  </a:extLst>
                </a:gridCol>
                <a:gridCol w="6435721">
                  <a:extLst>
                    <a:ext uri="{9D8B030D-6E8A-4147-A177-3AD203B41FA5}">
                      <a16:colId xmlns:a16="http://schemas.microsoft.com/office/drawing/2014/main" val="13353125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200" dirty="0"/>
                        <a:t>Objective Areas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BF44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Objective areas have been expanded and clarified.  </a:t>
                      </a:r>
                    </a:p>
                    <a:p>
                      <a:pPr marL="4000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means the outcomes have also changed in the log frame</a:t>
                      </a:r>
                      <a:endParaRPr lang="en-SD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6650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4F0E928-7060-4765-A6E9-5165FAA90EB0}"/>
              </a:ext>
            </a:extLst>
          </p:cNvPr>
          <p:cNvGraphicFramePr>
            <a:graphicFrameLocks noGrp="1"/>
          </p:cNvGraphicFramePr>
          <p:nvPr/>
        </p:nvGraphicFramePr>
        <p:xfrm>
          <a:off x="1650160" y="4859415"/>
          <a:ext cx="897974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021">
                  <a:extLst>
                    <a:ext uri="{9D8B030D-6E8A-4147-A177-3AD203B41FA5}">
                      <a16:colId xmlns:a16="http://schemas.microsoft.com/office/drawing/2014/main" val="4279319110"/>
                    </a:ext>
                  </a:extLst>
                </a:gridCol>
                <a:gridCol w="6435721">
                  <a:extLst>
                    <a:ext uri="{9D8B030D-6E8A-4147-A177-3AD203B41FA5}">
                      <a16:colId xmlns:a16="http://schemas.microsoft.com/office/drawing/2014/main" val="13353125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200" dirty="0"/>
                        <a:t>Template Changes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8E86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orbel" panose="020B0503020204020204" pitchFamily="34" charset="0"/>
                        </a:rPr>
                        <a:t>Baselines, theory of change, capacity assessment/analysis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665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DEC16B-28DF-47C0-B722-8D2DAF1FCF0F}"/>
              </a:ext>
            </a:extLst>
          </p:cNvPr>
          <p:cNvSpPr/>
          <p:nvPr/>
        </p:nvSpPr>
        <p:spPr>
          <a:xfrm>
            <a:off x="955040" y="5954077"/>
            <a:ext cx="10109200" cy="767398"/>
          </a:xfrm>
          <a:prstGeom prst="roundRect">
            <a:avLst/>
          </a:prstGeom>
          <a:noFill/>
          <a:ln w="5715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1B40B-FDBE-4478-970D-69C833223CE7}"/>
              </a:ext>
            </a:extLst>
          </p:cNvPr>
          <p:cNvSpPr txBox="1"/>
          <p:nvPr/>
        </p:nvSpPr>
        <p:spPr>
          <a:xfrm>
            <a:off x="1127760" y="6024661"/>
            <a:ext cx="993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Internal Changes at GCF – Regional team can help work on co-development prior to review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Consult the readiness guidebook for checklists, best practice examples, quality assurance checklist</a:t>
            </a:r>
          </a:p>
        </p:txBody>
      </p:sp>
    </p:spTree>
    <p:extLst>
      <p:ext uri="{BB962C8B-B14F-4D97-AF65-F5344CB8AC3E}">
        <p14:creationId xmlns:p14="http://schemas.microsoft.com/office/powerpoint/2010/main" val="4280728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3">
            <a:extLst>
              <a:ext uri="{FF2B5EF4-FFF2-40B4-BE49-F238E27FC236}">
                <a16:creationId xmlns:a16="http://schemas.microsoft.com/office/drawing/2014/main" id="{21575801-4D1A-40B9-A5AA-9B5B003ECA2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9232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Steps of Submitting a Readiness Proposal</a:t>
            </a: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129073-70FD-4FB6-9FFB-051C1789FDB8}"/>
              </a:ext>
            </a:extLst>
          </p:cNvPr>
          <p:cNvSpPr txBox="1"/>
          <p:nvPr/>
        </p:nvSpPr>
        <p:spPr>
          <a:xfrm>
            <a:off x="8418368" y="2124786"/>
            <a:ext cx="36086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Work closely with the NDAs – only they can submit proposals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Work closely with Regional Officers on development of readiness proposals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Start early – on average Readiness proposals can take 6 months from submission to approval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Proposal will be counted towards the cap of the year that it was approved by the GCF (not submitted)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Route communication through institutional focal point for Delivery Partner  </a:t>
            </a: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4CD83168-AF73-419C-943B-3A2EA006C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531997"/>
              </p:ext>
            </p:extLst>
          </p:nvPr>
        </p:nvGraphicFramePr>
        <p:xfrm>
          <a:off x="165018" y="1907540"/>
          <a:ext cx="8129896" cy="464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Freeform 9">
            <a:extLst>
              <a:ext uri="{FF2B5EF4-FFF2-40B4-BE49-F238E27FC236}">
                <a16:creationId xmlns:a16="http://schemas.microsoft.com/office/drawing/2014/main" id="{961671E0-8C6A-4B31-AA47-04B77D40CD69}"/>
              </a:ext>
            </a:extLst>
          </p:cNvPr>
          <p:cNvSpPr/>
          <p:nvPr/>
        </p:nvSpPr>
        <p:spPr>
          <a:xfrm>
            <a:off x="8484935" y="1719924"/>
            <a:ext cx="3475479" cy="404862"/>
          </a:xfrm>
          <a:custGeom>
            <a:avLst/>
            <a:gdLst>
              <a:gd name="connsiteX0" fmla="*/ 78674 w 1941576"/>
              <a:gd name="connsiteY0" fmla="*/ 0 h 471950"/>
              <a:gd name="connsiteX1" fmla="*/ 1862902 w 1941576"/>
              <a:gd name="connsiteY1" fmla="*/ 0 h 471950"/>
              <a:gd name="connsiteX2" fmla="*/ 1941576 w 1941576"/>
              <a:gd name="connsiteY2" fmla="*/ 78674 h 471950"/>
              <a:gd name="connsiteX3" fmla="*/ 1941576 w 1941576"/>
              <a:gd name="connsiteY3" fmla="*/ 471950 h 471950"/>
              <a:gd name="connsiteX4" fmla="*/ 1941576 w 1941576"/>
              <a:gd name="connsiteY4" fmla="*/ 471950 h 471950"/>
              <a:gd name="connsiteX5" fmla="*/ 0 w 1941576"/>
              <a:gd name="connsiteY5" fmla="*/ 471950 h 471950"/>
              <a:gd name="connsiteX6" fmla="*/ 0 w 1941576"/>
              <a:gd name="connsiteY6" fmla="*/ 471950 h 471950"/>
              <a:gd name="connsiteX7" fmla="*/ 0 w 1941576"/>
              <a:gd name="connsiteY7" fmla="*/ 78674 h 471950"/>
              <a:gd name="connsiteX8" fmla="*/ 78674 w 1941576"/>
              <a:gd name="connsiteY8" fmla="*/ 0 h 4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576" h="471950">
                <a:moveTo>
                  <a:pt x="78674" y="0"/>
                </a:moveTo>
                <a:lnTo>
                  <a:pt x="1862902" y="0"/>
                </a:lnTo>
                <a:cubicBezTo>
                  <a:pt x="1906352" y="0"/>
                  <a:pt x="1941576" y="35224"/>
                  <a:pt x="1941576" y="78674"/>
                </a:cubicBezTo>
                <a:lnTo>
                  <a:pt x="1941576" y="471950"/>
                </a:lnTo>
                <a:lnTo>
                  <a:pt x="1941576" y="471950"/>
                </a:lnTo>
                <a:lnTo>
                  <a:pt x="0" y="471950"/>
                </a:lnTo>
                <a:lnTo>
                  <a:pt x="0" y="471950"/>
                </a:lnTo>
                <a:lnTo>
                  <a:pt x="0" y="78674"/>
                </a:lnTo>
                <a:cubicBezTo>
                  <a:pt x="0" y="35224"/>
                  <a:pt x="35224" y="0"/>
                  <a:pt x="78674" y="0"/>
                </a:cubicBezTo>
                <a:close/>
              </a:path>
            </a:pathLst>
          </a:custGeom>
          <a:solidFill>
            <a:srgbClr val="13A04A"/>
          </a:solidFill>
          <a:ln>
            <a:solidFill>
              <a:srgbClr val="15A14A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333" tIns="57333" rIns="57333" bIns="3429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Museo Slab 500" panose="02000000000000000000" charset="0"/>
              </a:rPr>
              <a:t>Key Points to remember</a:t>
            </a:r>
            <a:endParaRPr lang="en-GB" sz="2400" kern="1200" dirty="0">
              <a:latin typeface="Museo Slab 500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690FB-09AB-470C-BD83-B8EEB6C2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3019" y="6337776"/>
            <a:ext cx="2743200" cy="365125"/>
          </a:xfrm>
        </p:spPr>
        <p:txBody>
          <a:bodyPr/>
          <a:lstStyle/>
          <a:p>
            <a:fld id="{78A18621-ACA7-4736-9D07-17BB1E58DC2F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47D740-FA04-48E8-AB41-C60D9F67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038" y="549470"/>
            <a:ext cx="9232075" cy="914400"/>
          </a:xfrm>
        </p:spPr>
        <p:txBody>
          <a:bodyPr>
            <a:normAutofit/>
          </a:bodyPr>
          <a:lstStyle/>
          <a:p>
            <a:r>
              <a:rPr lang="en-US" dirty="0"/>
              <a:t>Regional Readiness Example</a:t>
            </a:r>
            <a:br>
              <a:rPr lang="en-US" dirty="0"/>
            </a:br>
            <a:r>
              <a:rPr lang="en-US" sz="1300" dirty="0"/>
              <a:t>Supporting the Implementation of Health-Inclusive Nationally Determined Contributions (NDCs)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71D69A5-04A0-47F1-9D95-85A389574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76013"/>
              </p:ext>
            </p:extLst>
          </p:nvPr>
        </p:nvGraphicFramePr>
        <p:xfrm>
          <a:off x="476248" y="1714915"/>
          <a:ext cx="1108437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665">
                  <a:extLst>
                    <a:ext uri="{9D8B030D-6E8A-4147-A177-3AD203B41FA5}">
                      <a16:colId xmlns:a16="http://schemas.microsoft.com/office/drawing/2014/main" val="4279319110"/>
                    </a:ext>
                  </a:extLst>
                </a:gridCol>
                <a:gridCol w="8599710">
                  <a:extLst>
                    <a:ext uri="{9D8B030D-6E8A-4147-A177-3AD203B41FA5}">
                      <a16:colId xmlns:a16="http://schemas.microsoft.com/office/drawing/2014/main" val="133531257"/>
                    </a:ext>
                  </a:extLst>
                </a:gridCol>
              </a:tblGrid>
              <a:tr h="1042307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200" dirty="0"/>
                        <a:t>Multi-Country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9444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Each country uses part of their annual $1 million cap, and all countries will benefit from the project (i.e. if 5 countries each give 300,000 the regional project would total 1.5 million).</a:t>
                      </a:r>
                    </a:p>
                    <a:p>
                      <a:pPr marL="4000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Readiness proposal must be led by 1-NDA who submits the proposal and all other participating NDAs need to submit a letter confirming their support and contribution</a:t>
                      </a:r>
                    </a:p>
                    <a:p>
                      <a:pPr marL="400050" indent="-285750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Delivery partner should help to coordinate the readiness proposal idea with the lead NDA as well as other participating NDAs as well as support the proposal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66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CE4302-75EF-48B6-BD61-EDA7A25B0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80525"/>
              </p:ext>
            </p:extLst>
          </p:nvPr>
        </p:nvGraphicFramePr>
        <p:xfrm>
          <a:off x="476248" y="3429000"/>
          <a:ext cx="1108437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666">
                  <a:extLst>
                    <a:ext uri="{9D8B030D-6E8A-4147-A177-3AD203B41FA5}">
                      <a16:colId xmlns:a16="http://schemas.microsoft.com/office/drawing/2014/main" val="4279319110"/>
                    </a:ext>
                  </a:extLst>
                </a:gridCol>
                <a:gridCol w="8599709">
                  <a:extLst>
                    <a:ext uri="{9D8B030D-6E8A-4147-A177-3AD203B41FA5}">
                      <a16:colId xmlns:a16="http://schemas.microsoft.com/office/drawing/2014/main" val="133531257"/>
                    </a:ext>
                  </a:extLst>
                </a:gridCol>
              </a:tblGrid>
              <a:tr h="1170890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200" dirty="0"/>
                        <a:t>Example Activities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6F84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285750" algn="l" defTabSz="9144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Conduct national and regional assessments and consultations on NDC enhancement for the health sector</a:t>
                      </a:r>
                    </a:p>
                    <a:p>
                      <a:pPr marL="400050" indent="-285750" algn="l" defTabSz="9144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Prepare regional health vulnerability assessments and identify financing gaps</a:t>
                      </a:r>
                    </a:p>
                    <a:p>
                      <a:pPr marL="4000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Strengthen regional direct access entities that have ability to implement health projects</a:t>
                      </a:r>
                    </a:p>
                    <a:p>
                      <a:pPr marL="400050" indent="-285750" algn="l" defTabSz="9144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regional health and climate change concept notes for submission to GCF/ other climate funds </a:t>
                      </a:r>
                    </a:p>
                    <a:p>
                      <a:pPr marL="400050" indent="-285750" algn="l" defTabSz="9144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 regional  health communications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6650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4F0E928-7060-4765-A6E9-5165FAA90E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399155"/>
              </p:ext>
            </p:extLst>
          </p:nvPr>
        </p:nvGraphicFramePr>
        <p:xfrm>
          <a:off x="476250" y="5137641"/>
          <a:ext cx="11084373" cy="1170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2893">
                  <a:extLst>
                    <a:ext uri="{9D8B030D-6E8A-4147-A177-3AD203B41FA5}">
                      <a16:colId xmlns:a16="http://schemas.microsoft.com/office/drawing/2014/main" val="4279319110"/>
                    </a:ext>
                  </a:extLst>
                </a:gridCol>
                <a:gridCol w="8621480">
                  <a:extLst>
                    <a:ext uri="{9D8B030D-6E8A-4147-A177-3AD203B41FA5}">
                      <a16:colId xmlns:a16="http://schemas.microsoft.com/office/drawing/2014/main" val="133531257"/>
                    </a:ext>
                  </a:extLst>
                </a:gridCol>
              </a:tblGrid>
              <a:tr h="1170889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/>
                        <a:t>Implementation Arrangements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8E86"/>
                    </a:solidFill>
                  </a:tcPr>
                </a:tc>
                <a:tc>
                  <a:txBody>
                    <a:bodyPr/>
                    <a:lstStyle/>
                    <a:p>
                      <a:pPr marL="400050" indent="-285750" algn="l" defTabSz="9144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Regional projects need to carefully consider their implementation arrangements when developing regional readiness, given the added complexity</a:t>
                      </a:r>
                    </a:p>
                    <a:p>
                      <a:pPr marL="400050" indent="-285750" algn="l" defTabSz="914400" rtl="0" eaLnBrk="1" latinLnBrk="0" hangingPunct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Must engender commitment from each country and develop project structure that works to coordinate and implement activities in all countries </a:t>
                      </a:r>
                      <a:endParaRPr lang="en-US" sz="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6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949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CEA397-E58D-664C-965B-C29E6E0A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8621-ACA7-4736-9D07-17BB1E58D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CF presentation_theme 2019">
  <a:themeElements>
    <a:clrScheme name="GCF">
      <a:dk1>
        <a:srgbClr val="000000"/>
      </a:dk1>
      <a:lt1>
        <a:srgbClr val="FFFFFF"/>
      </a:lt1>
      <a:dk2>
        <a:srgbClr val="4C4C4C"/>
      </a:dk2>
      <a:lt2>
        <a:srgbClr val="E7E6E6"/>
      </a:lt2>
      <a:accent1>
        <a:srgbClr val="8C183B"/>
      </a:accent1>
      <a:accent2>
        <a:srgbClr val="006558"/>
      </a:accent2>
      <a:accent3>
        <a:srgbClr val="125C74"/>
      </a:accent3>
      <a:accent4>
        <a:srgbClr val="3BB0A8"/>
      </a:accent4>
      <a:accent5>
        <a:srgbClr val="89C552"/>
      </a:accent5>
      <a:accent6>
        <a:srgbClr val="0D9F49"/>
      </a:accent6>
      <a:hlink>
        <a:srgbClr val="006558"/>
      </a:hlink>
      <a:folHlink>
        <a:srgbClr val="00433A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F presentation_theme 2019" id="{C41EBE9F-3AB9-1447-9C89-636B3E653C14}" vid="{1D99CB30-282C-5A45-B918-E2C96A81FDE1}"/>
    </a:ext>
  </a:extLst>
</a:theme>
</file>

<file path=ppt/theme/theme2.xml><?xml version="1.0" encoding="utf-8"?>
<a:theme xmlns:a="http://schemas.openxmlformats.org/drawingml/2006/main" name="GCF PPT Master Template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algn="l">
          <a:lnSpc>
            <a:spcPct val="90000"/>
          </a:lnSpc>
          <a:defRPr sz="2000" dirty="0" smtClean="0">
            <a:solidFill>
              <a:prstClr val="black"/>
            </a:solidFill>
            <a:latin typeface="Corbel"/>
            <a:cs typeface="Corbe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presentation_4x3" id="{5511248E-42E7-134F-9065-156C013CF589}" vid="{1AFECF49-C4FB-F64E-9E82-C2CBD91DC2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3327536CBB64697306E34271D52AC" ma:contentTypeVersion="13" ma:contentTypeDescription="Create a new document." ma:contentTypeScope="" ma:versionID="dd57adc4968ec061dcf56281ec73d4b9">
  <xsd:schema xmlns:xsd="http://www.w3.org/2001/XMLSchema" xmlns:xs="http://www.w3.org/2001/XMLSchema" xmlns:p="http://schemas.microsoft.com/office/2006/metadata/properties" xmlns:ns3="f8df6dfc-9c06-411f-9a17-af785eb6606d" xmlns:ns4="d7c6edf0-8d10-4123-b9b2-141481ae1f38" targetNamespace="http://schemas.microsoft.com/office/2006/metadata/properties" ma:root="true" ma:fieldsID="e0b0141868aca50cab686fc5ec495767" ns3:_="" ns4:_="">
    <xsd:import namespace="f8df6dfc-9c06-411f-9a17-af785eb6606d"/>
    <xsd:import namespace="d7c6edf0-8d10-4123-b9b2-141481ae1f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f6dfc-9c06-411f-9a17-af785eb66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6edf0-8d10-4123-b9b2-141481ae1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c6edf0-8d10-4123-b9b2-141481ae1f38">
      <UserInfo>
        <DisplayName>Readiness Group</DisplayName>
        <AccountId>15</AccountId>
        <AccountType/>
      </UserInfo>
      <UserInfo>
        <DisplayName>Edward Mishaud</DisplayName>
        <AccountId>13</AccountId>
        <AccountType/>
      </UserInfo>
      <UserInfo>
        <DisplayName>SharingLinks.a64d76f4-d27e-4772-a3be-8062dbe33e91.OrganizationEdit.43536ca2-78ce-4db7-8420-8ab2fb2c405c</DisplayName>
        <AccountId>485</AccountId>
        <AccountType/>
      </UserInfo>
      <UserInfo>
        <DisplayName>Clifford Polycarp</DisplayName>
        <AccountId>43</AccountId>
        <AccountType/>
      </UserInfo>
      <UserInfo>
        <DisplayName>Keith Alger</DisplayName>
        <AccountId>48</AccountId>
        <AccountType/>
      </UserInfo>
      <UserInfo>
        <DisplayName>Baptiste Gaydon</DisplayName>
        <AccountId>49</AccountId>
        <AccountType/>
      </UserInfo>
      <UserInfo>
        <DisplayName>Solongo Khurelbaatar</DisplayName>
        <AccountId>94</AccountId>
        <AccountType/>
      </UserInfo>
      <UserInfo>
        <DisplayName>Emile Habimana</DisplayName>
        <AccountId>351</AccountId>
        <AccountType/>
      </UserInfo>
      <UserInfo>
        <DisplayName>Tony Clamp</DisplayName>
        <AccountId>145</AccountId>
        <AccountType/>
      </UserInfo>
      <UserInfo>
        <DisplayName>Rajeev Mahajan</DisplayName>
        <AccountId>217</AccountId>
        <AccountType/>
      </UserInfo>
      <UserInfo>
        <DisplayName>Thomas Fuhr</DisplayName>
        <AccountId>802</AccountId>
        <AccountType/>
      </UserInfo>
      <UserInfo>
        <DisplayName>German Velasquez</DisplayName>
        <AccountId>91</AccountId>
        <AccountType/>
      </UserInfo>
      <UserInfo>
        <DisplayName>Drazen Kucan</DisplayName>
        <AccountId>136</AccountId>
        <AccountType/>
      </UserInfo>
      <UserInfo>
        <DisplayName>Patrick Van Laake</DisplayName>
        <AccountId>140</AccountId>
        <AccountType/>
      </UserInfo>
      <UserInfo>
        <DisplayName>Julija Kuklyte</DisplayName>
        <AccountId>25</AccountId>
        <AccountType/>
      </UserInfo>
      <UserInfo>
        <DisplayName>Selina Wrighter</DisplayName>
        <AccountId>144</AccountId>
        <AccountType/>
      </UserInfo>
      <UserInfo>
        <DisplayName>Ramona Calin</DisplayName>
        <AccountId>68</AccountId>
        <AccountType/>
      </UserInfo>
      <UserInfo>
        <DisplayName>Oyun Sanjaasuren</DisplayName>
        <AccountId>417</AccountId>
        <AccountType/>
      </UserInfo>
      <UserInfo>
        <DisplayName>Odgerel Chintulga</DisplayName>
        <AccountId>566</AccountId>
        <AccountType/>
      </UserInfo>
      <UserInfo>
        <DisplayName>Simon Wilson</DisplayName>
        <AccountId>89</AccountId>
        <AccountType/>
      </UserInfo>
      <UserInfo>
        <DisplayName>Michele Pietrowski</DisplayName>
        <AccountId>768</AccountId>
        <AccountType/>
      </UserInfo>
      <UserInfo>
        <DisplayName>Darren Karjama</DisplayName>
        <AccountId>557</AccountId>
        <AccountType/>
      </UserInfo>
      <UserInfo>
        <DisplayName>AJ Untalan</DisplayName>
        <AccountId>29</AccountId>
        <AccountType/>
      </UserInfo>
      <UserInfo>
        <DisplayName>Hyunjeong Shim</DisplayName>
        <AccountId>814</AccountId>
        <AccountType/>
      </UserInfo>
      <UserInfo>
        <DisplayName>Damian Gonzalez Viagas</DisplayName>
        <AccountId>133</AccountId>
        <AccountType/>
      </UserInfo>
      <UserInfo>
        <DisplayName>Urvaksh D. Patel</DisplayName>
        <AccountId>70</AccountId>
        <AccountType/>
      </UserInfo>
      <UserInfo>
        <DisplayName>Kabishi Tshilumba</DisplayName>
        <AccountId>46</AccountId>
        <AccountType/>
      </UserInfo>
      <UserInfo>
        <DisplayName>Edson Hlatshwayo</DisplayName>
        <AccountId>205</AccountId>
        <AccountType/>
      </UserInfo>
      <UserInfo>
        <DisplayName>Kate Eunyoung Chang</DisplayName>
        <AccountId>125</AccountId>
        <AccountType/>
      </UserInfo>
      <UserInfo>
        <DisplayName>Jihyeon Jeong</DisplayName>
        <AccountId>235</AccountId>
        <AccountType/>
      </UserInfo>
      <UserInfo>
        <DisplayName>Lixiang Wang</DisplayName>
        <AccountId>207</AccountId>
        <AccountType/>
      </UserInfo>
      <UserInfo>
        <DisplayName>Johann Elysee</DisplayName>
        <AccountId>377</AccountId>
        <AccountType/>
      </UserInfo>
      <UserInfo>
        <DisplayName>Corey Fortin</DisplayName>
        <AccountId>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E65008-FA06-4BA0-9C30-E51C1A921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42C9C9-A588-4292-B268-D564E2E3B1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f6dfc-9c06-411f-9a17-af785eb6606d"/>
    <ds:schemaRef ds:uri="d7c6edf0-8d10-4123-b9b2-141481ae1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B32B27-9325-47DC-90D0-D441C03E270F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7c6edf0-8d10-4123-b9b2-141481ae1f38"/>
    <ds:schemaRef ds:uri="f8df6dfc-9c06-411f-9a17-af785eb660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</TotalTime>
  <Words>901</Words>
  <Application>Microsoft Office PowerPoint</Application>
  <PresentationFormat>Widescreen</PresentationFormat>
  <Paragraphs>134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Museo Slab 500</vt:lpstr>
      <vt:lpstr>Wingdings</vt:lpstr>
      <vt:lpstr>Museo Sans 700</vt:lpstr>
      <vt:lpstr>Corbel</vt:lpstr>
      <vt:lpstr>Museo Sans 300</vt:lpstr>
      <vt:lpstr>Calibri</vt:lpstr>
      <vt:lpstr>GCF presentation_theme 2019</vt:lpstr>
      <vt:lpstr>GCF PPT Master Template</vt:lpstr>
      <vt:lpstr>Webinar:  Climate change and health project ideas for GCF</vt:lpstr>
      <vt:lpstr>A BRIEF HISTORY</vt:lpstr>
      <vt:lpstr>Programming with GCF</vt:lpstr>
      <vt:lpstr>PowerPoint Presentation</vt:lpstr>
      <vt:lpstr>What's New in Readiness 2.0?</vt:lpstr>
      <vt:lpstr>PowerPoint Presentation</vt:lpstr>
      <vt:lpstr>Regional Readiness Example Supporting the Implementation of Health-Inclusive Nationally Determined Contributions (NDCs)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GCF</dc:title>
  <dc:creator>Anupa Lamichhane</dc:creator>
  <cp:lastModifiedBy>Bolormaa Enkhbat</cp:lastModifiedBy>
  <cp:revision>185</cp:revision>
  <cp:lastPrinted>1601-01-01T00:00:00Z</cp:lastPrinted>
  <dcterms:created xsi:type="dcterms:W3CDTF">2020-01-16T07:51:32Z</dcterms:created>
  <dcterms:modified xsi:type="dcterms:W3CDTF">2020-03-03T07:42:06Z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0x010100DFD3327536CBB64697306E34271D52AC</vt:lpwstr>
  </property>
</Properties>
</file>